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0" r:id="rId3"/>
    <p:sldId id="281" r:id="rId4"/>
    <p:sldId id="257" r:id="rId5"/>
    <p:sldId id="260" r:id="rId6"/>
    <p:sldId id="261" r:id="rId7"/>
    <p:sldId id="258" r:id="rId8"/>
    <p:sldId id="25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3"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68E81D-53AB-42BC-B176-1405B1EF5CA9}">
          <p14:sldIdLst>
            <p14:sldId id="256"/>
            <p14:sldId id="280"/>
            <p14:sldId id="281"/>
            <p14:sldId id="257"/>
          </p14:sldIdLst>
        </p14:section>
        <p14:section name="Job Data Analysis" id="{D734893B-FFAB-4DC0-9639-D964FEE496DE}">
          <p14:sldIdLst>
            <p14:sldId id="260"/>
            <p14:sldId id="261"/>
          </p14:sldIdLst>
        </p14:section>
        <p14:section name="Jobs Reviewed Over Time:" id="{9A4F04CD-C5ED-40F8-B9E8-A32B50E09A20}">
          <p14:sldIdLst>
            <p14:sldId id="258"/>
            <p14:sldId id="259"/>
          </p14:sldIdLst>
        </p14:section>
        <p14:section name="Throughput Analysis:" id="{321F1906-F0AF-4814-86E9-F90A92FC0FEC}">
          <p14:sldIdLst>
            <p14:sldId id="262"/>
            <p14:sldId id="263"/>
          </p14:sldIdLst>
        </p14:section>
        <p14:section name="Language Share Analysis:" id="{C64CCED8-7B01-4E09-B898-17F26938001C}">
          <p14:sldIdLst>
            <p14:sldId id="264"/>
            <p14:sldId id="265"/>
          </p14:sldIdLst>
        </p14:section>
        <p14:section name="Duplicate Rows Detection:" id="{F0CE57CD-78F3-467B-9140-5FF2C2A1A374}">
          <p14:sldIdLst>
            <p14:sldId id="266"/>
            <p14:sldId id="267"/>
          </p14:sldIdLst>
        </p14:section>
        <p14:section name="Investigating Metric Spike" id="{E8343E95-B26C-495B-B726-066426C464C0}">
          <p14:sldIdLst>
            <p14:sldId id="268"/>
            <p14:sldId id="269"/>
          </p14:sldIdLst>
        </p14:section>
        <p14:section name="Weekly User Engagement:" id="{6B528CBD-DA6B-4BA9-BDA3-07625ADA5444}">
          <p14:sldIdLst>
            <p14:sldId id="270"/>
            <p14:sldId id="271"/>
          </p14:sldIdLst>
        </p14:section>
        <p14:section name="User Growth Analysis:" id="{BF5F72E1-52BE-4817-A433-87C0EA8BA4D1}">
          <p14:sldIdLst>
            <p14:sldId id="272"/>
            <p14:sldId id="273"/>
          </p14:sldIdLst>
        </p14:section>
        <p14:section name="Weekly Retention Analysis:" id="{C86E0BED-0DBA-4CD9-ADAA-9156B49F48F7}">
          <p14:sldIdLst>
            <p14:sldId id="274"/>
            <p14:sldId id="275"/>
          </p14:sldIdLst>
        </p14:section>
        <p14:section name="Weekly Engagement Per Device:" id="{1DC781C9-B9E9-497C-8E2E-B67E17613316}">
          <p14:sldIdLst>
            <p14:sldId id="276"/>
            <p14:sldId id="277"/>
          </p14:sldIdLst>
        </p14:section>
        <p14:section name="Email Engagement Analysis:" id="{79DBEBB6-B428-467D-B216-AF881AA62F38}">
          <p14:sldIdLst>
            <p14:sldId id="278"/>
            <p14:sldId id="279"/>
            <p14:sldId id="283"/>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21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D1815-356E-4131-A157-409BC3A3E793}" type="datetimeFigureOut">
              <a:rPr lang="en-US" smtClean="0"/>
              <a:t>2024-03-02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DBE61-718A-4F5A-BA14-6FE70983B57E}" type="slidenum">
              <a:rPr lang="en-US" smtClean="0"/>
              <a:t>‹#›</a:t>
            </a:fld>
            <a:endParaRPr lang="en-US"/>
          </a:p>
        </p:txBody>
      </p:sp>
    </p:spTree>
    <p:extLst>
      <p:ext uri="{BB962C8B-B14F-4D97-AF65-F5344CB8AC3E}">
        <p14:creationId xmlns:p14="http://schemas.microsoft.com/office/powerpoint/2010/main" val="171591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3E2F-3003-42BD-AEF8-E77D1E8494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69148F-6192-4349-8321-44598C80A1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CCC094-FF2E-4892-B378-A485EE3C2BFD}"/>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29C95ECF-94F0-4E79-8D6F-74686289B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A3799-2A87-46B5-ABDC-168A04329CAB}"/>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1004932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6B37-B069-41BB-B01F-9D0E7898B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4EF95-1A4C-475F-94CD-E6F1D3B6B2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CCDA3-1AA4-4D49-BBBA-4CDC8A9B7D5A}"/>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04B031E6-E55B-4D9C-B60B-95A9D3D11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E6040-AD15-4361-97B2-2BDC64F5D55E}"/>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153793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9D0EF-A8A7-4CF1-A967-70A5D5DD65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021F9D-6C85-4DB8-ADA5-F27F91AF1E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D0652-1738-4E71-BD4E-BADD29ABBA9F}"/>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6CBCF721-107C-4840-8D2C-C316D82F7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7197B-B7E8-4F08-B5DA-74357395AB58}"/>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18522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66CB-8AEE-40E8-8F63-31B06CAB5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EFB7C-3CEA-4DB9-8A4D-E54F2FA612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15555-43F9-4DA1-80CE-8E0B3D96F780}"/>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D4D33874-39C5-4215-B550-1FBB71954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161A2-134F-4300-A22B-764379242CAB}"/>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54505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F5FA-5BF1-4F1A-A955-B7EBDD70B8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13F9ED-3423-4308-BE82-BAF3AC73F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9673B0-D334-4A2D-9251-3AE77042F885}"/>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77DCFB5F-04BD-473A-961C-BB94249A1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44CCA-D334-401A-8260-33CE11CCF630}"/>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1453967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3C0D-AA0A-42B5-AF77-0815E8024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2699-7554-4441-9899-A3E63D5FB1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D774-9AA8-418F-8FB4-42751F0343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45305-DCF8-4D7E-BF92-016CE651EBA3}"/>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6" name="Footer Placeholder 5">
            <a:extLst>
              <a:ext uri="{FF2B5EF4-FFF2-40B4-BE49-F238E27FC236}">
                <a16:creationId xmlns:a16="http://schemas.microsoft.com/office/drawing/2014/main" id="{A9BA09DB-26E5-4E60-84F1-12706939C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85C84-6125-411C-9DEB-D553FF2DD304}"/>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28705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453-DE85-4E55-B9EA-5335F3E52A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C7F442-BF5C-486B-9E3B-0A6540D98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52313C-E55F-4F4F-869B-FBEE13DE87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298C66-B39A-464D-95DB-7A06CC1263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0F6743-80FF-4904-AC9A-9768B66799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D4C5A-5BC3-4C47-8FD9-293BDE882D74}"/>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8" name="Footer Placeholder 7">
            <a:extLst>
              <a:ext uri="{FF2B5EF4-FFF2-40B4-BE49-F238E27FC236}">
                <a16:creationId xmlns:a16="http://schemas.microsoft.com/office/drawing/2014/main" id="{A1348C65-4E66-4368-9AF0-50D1E8922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B375D4-979B-40D5-BD1F-D97C20EAA12A}"/>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369656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19BB-DDDE-4BD7-B7AF-8952390147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3DAB9-C2A5-4CA6-B407-E5AEEDFBA37C}"/>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4" name="Footer Placeholder 3">
            <a:extLst>
              <a:ext uri="{FF2B5EF4-FFF2-40B4-BE49-F238E27FC236}">
                <a16:creationId xmlns:a16="http://schemas.microsoft.com/office/drawing/2014/main" id="{2AD94FF3-32A6-4C7F-BD0E-AF7DC750E9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615749-D8E7-4C93-9E5C-09996DAA9506}"/>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3521634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38366-2CF8-4F12-913E-A475928B1AF3}"/>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3" name="Footer Placeholder 2">
            <a:extLst>
              <a:ext uri="{FF2B5EF4-FFF2-40B4-BE49-F238E27FC236}">
                <a16:creationId xmlns:a16="http://schemas.microsoft.com/office/drawing/2014/main" id="{399A75DB-2A57-40CD-8926-C7D125213C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E2EFC-4161-40F2-BD7C-6C6A13D9626D}"/>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248563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5A3D4-E052-4089-BE68-B9C8BDBC7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B1BF83-EC9A-4C26-92DA-E3EAF9C0D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C64888-F02E-47D8-9EE5-A6795F29A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317D52-0E4C-4E1F-82C9-8A8D5D074CD6}"/>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6" name="Footer Placeholder 5">
            <a:extLst>
              <a:ext uri="{FF2B5EF4-FFF2-40B4-BE49-F238E27FC236}">
                <a16:creationId xmlns:a16="http://schemas.microsoft.com/office/drawing/2014/main" id="{F48EAFF6-3D99-4DA8-8BD0-71F6A75B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ABD16-DC16-44A8-B256-4BA14523B1B9}"/>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140806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8127-EADA-4949-B2C6-CAC746183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45C3D9-AB94-4A6C-8F71-5221A4868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E259D-6245-4892-BC74-5D3F51AD5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9341B-DCB1-476F-8EB9-FF45C5FE592D}"/>
              </a:ext>
            </a:extLst>
          </p:cNvPr>
          <p:cNvSpPr>
            <a:spLocks noGrp="1"/>
          </p:cNvSpPr>
          <p:nvPr>
            <p:ph type="dt" sz="half" idx="10"/>
          </p:nvPr>
        </p:nvSpPr>
        <p:spPr/>
        <p:txBody>
          <a:bodyPr/>
          <a:lstStyle/>
          <a:p>
            <a:fld id="{55725E55-27B9-455F-9DCD-EAFB549CF210}" type="datetimeFigureOut">
              <a:rPr lang="en-US" smtClean="0"/>
              <a:t>2024-03-02</a:t>
            </a:fld>
            <a:endParaRPr lang="en-US"/>
          </a:p>
        </p:txBody>
      </p:sp>
      <p:sp>
        <p:nvSpPr>
          <p:cNvPr id="6" name="Footer Placeholder 5">
            <a:extLst>
              <a:ext uri="{FF2B5EF4-FFF2-40B4-BE49-F238E27FC236}">
                <a16:creationId xmlns:a16="http://schemas.microsoft.com/office/drawing/2014/main" id="{EB205A9A-1A52-410E-87A1-1CEA4C408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21D58-6022-45B5-A92E-0A8F36105152}"/>
              </a:ext>
            </a:extLst>
          </p:cNvPr>
          <p:cNvSpPr>
            <a:spLocks noGrp="1"/>
          </p:cNvSpPr>
          <p:nvPr>
            <p:ph type="sldNum" sz="quarter" idx="12"/>
          </p:nvPr>
        </p:nvSpPr>
        <p:spPr/>
        <p:txBody>
          <a:bodyPr/>
          <a:lstStyle/>
          <a:p>
            <a:fld id="{1AE4A88B-5C53-4FC0-B083-2CE9E22BAF88}" type="slidenum">
              <a:rPr lang="en-US" smtClean="0"/>
              <a:t>‹#›</a:t>
            </a:fld>
            <a:endParaRPr lang="en-US"/>
          </a:p>
        </p:txBody>
      </p:sp>
    </p:spTree>
    <p:extLst>
      <p:ext uri="{BB962C8B-B14F-4D97-AF65-F5344CB8AC3E}">
        <p14:creationId xmlns:p14="http://schemas.microsoft.com/office/powerpoint/2010/main" val="384336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26BE7-D9B2-438A-A1E7-8343F472B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3D18AC-E5C8-4A12-BD2B-9019D5909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4FCA5-60F9-43BC-B412-5049E5875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25E55-27B9-455F-9DCD-EAFB549CF210}" type="datetimeFigureOut">
              <a:rPr lang="en-US" smtClean="0"/>
              <a:t>2024-03-02</a:t>
            </a:fld>
            <a:endParaRPr lang="en-US"/>
          </a:p>
        </p:txBody>
      </p:sp>
      <p:sp>
        <p:nvSpPr>
          <p:cNvPr id="5" name="Footer Placeholder 4">
            <a:extLst>
              <a:ext uri="{FF2B5EF4-FFF2-40B4-BE49-F238E27FC236}">
                <a16:creationId xmlns:a16="http://schemas.microsoft.com/office/drawing/2014/main" id="{EC38AB2F-7460-4120-8461-5EA00EFF6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6EFB86-2AD0-476B-BE1B-F3A4DCD94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4A88B-5C53-4FC0-B083-2CE9E22BAF88}" type="slidenum">
              <a:rPr lang="en-US" smtClean="0"/>
              <a:t>‹#›</a:t>
            </a:fld>
            <a:endParaRPr lang="en-US"/>
          </a:p>
        </p:txBody>
      </p:sp>
    </p:spTree>
    <p:extLst>
      <p:ext uri="{BB962C8B-B14F-4D97-AF65-F5344CB8AC3E}">
        <p14:creationId xmlns:p14="http://schemas.microsoft.com/office/powerpoint/2010/main" val="2919514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slide" Target="slide25.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slide" Target="slide19.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slide" Target="slide23.xml"/><Relationship Id="rId4" Type="http://schemas.openxmlformats.org/officeDocument/2006/relationships/slide" Target="slide17.xml"/><Relationship Id="rId9" Type="http://schemas.openxmlformats.org/officeDocument/2006/relationships/image" Target="../media/image44.png"/><Relationship Id="rId1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sv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13.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6.svg"/><Relationship Id="rId7" Type="http://schemas.openxmlformats.org/officeDocument/2006/relationships/image" Target="../media/image19.png"/><Relationship Id="rId12" Type="http://schemas.openxmlformats.org/officeDocument/2006/relationships/slide" Target="slide13.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slide" Target="slide11.xml"/><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FBD92-C5B6-4C85-9122-F11E1E70166A}"/>
              </a:ext>
            </a:extLst>
          </p:cNvPr>
          <p:cNvPicPr>
            <a:picLocks noChangeAspect="1"/>
          </p:cNvPicPr>
          <p:nvPr/>
        </p:nvPicPr>
        <p:blipFill rotWithShape="1">
          <a:blip r:embed="rId2">
            <a:extLst>
              <a:ext uri="{28A0092B-C50C-407E-A947-70E740481C1C}">
                <a14:useLocalDpi xmlns:a14="http://schemas.microsoft.com/office/drawing/2010/main" val="0"/>
              </a:ext>
            </a:extLst>
          </a:blip>
          <a:srcRect r="229"/>
          <a:stretch/>
        </p:blipFill>
        <p:spPr>
          <a:xfrm>
            <a:off x="-76200" y="0"/>
            <a:ext cx="12268200" cy="6873766"/>
          </a:xfrm>
          <a:prstGeom prst="rect">
            <a:avLst/>
          </a:prstGeom>
          <a:effectLst>
            <a:outerShdw blurRad="50800" dist="50800" dir="5400000" algn="ctr" rotWithShape="0">
              <a:schemeClr val="bg1"/>
            </a:outerShdw>
          </a:effectLst>
        </p:spPr>
      </p:pic>
      <p:sp>
        <p:nvSpPr>
          <p:cNvPr id="6" name="TextBox 5">
            <a:extLst>
              <a:ext uri="{FF2B5EF4-FFF2-40B4-BE49-F238E27FC236}">
                <a16:creationId xmlns:a16="http://schemas.microsoft.com/office/drawing/2014/main" id="{8AE9003E-5D3C-415C-9B9B-BD906DA47A24}"/>
              </a:ext>
            </a:extLst>
          </p:cNvPr>
          <p:cNvSpPr txBox="1"/>
          <p:nvPr/>
        </p:nvSpPr>
        <p:spPr>
          <a:xfrm>
            <a:off x="516835" y="1172817"/>
            <a:ext cx="4542182" cy="2831544"/>
          </a:xfrm>
          <a:prstGeom prst="rect">
            <a:avLst/>
          </a:prstGeom>
          <a:noFill/>
          <a:effectLst>
            <a:outerShdw blurRad="50800" dist="50800" dir="5400000" algn="ctr" rotWithShape="0">
              <a:schemeClr val="bg1"/>
            </a:outerShdw>
          </a:effectLst>
        </p:spPr>
        <p:txBody>
          <a:bodyPr wrap="square" rtlCol="0">
            <a:spAutoFit/>
          </a:bodyPr>
          <a:lstStyle/>
          <a:p>
            <a:pPr algn="ctr"/>
            <a:r>
              <a:rPr lang="en-US" sz="4000" b="1" kern="0" dirty="0">
                <a:solidFill>
                  <a:schemeClr val="bg1"/>
                </a:solidFill>
                <a:effectLst>
                  <a:outerShdw blurRad="50800" dist="50800" dir="5400000" algn="ctr" rotWithShape="0">
                    <a:schemeClr val="tx1"/>
                  </a:outerShdw>
                </a:effectLst>
                <a:latin typeface="Algerian" panose="04020705040A02060702" pitchFamily="82" charset="0"/>
                <a:ea typeface="Times New Roman" panose="02020603050405020304" pitchFamily="18" charset="0"/>
                <a:cs typeface="Times New Roman" panose="02020603050405020304" pitchFamily="18" charset="0"/>
              </a:rPr>
              <a:t>Operation Analytics and Investigating Metric Spike</a:t>
            </a:r>
            <a:endParaRPr lang="en-US" sz="4000" kern="100" dirty="0">
              <a:solidFill>
                <a:schemeClr val="bg1"/>
              </a:solidFill>
              <a:effectLst>
                <a:outerShdw blurRad="50800" dist="50800" dir="5400000" algn="ctr" rotWithShape="0">
                  <a:schemeClr val="tx1"/>
                </a:outerShdw>
              </a:effectLst>
              <a:latin typeface="Algerian" panose="04020705040A02060702" pitchFamily="82" charset="0"/>
              <a:ea typeface="Calibri" panose="020F0502020204030204" pitchFamily="34" charset="0"/>
              <a:cs typeface="Times New Roman" panose="02020603050405020304" pitchFamily="18" charset="0"/>
            </a:endParaRPr>
          </a:p>
          <a:p>
            <a:endParaRPr lang="en-US" dirty="0">
              <a:solidFill>
                <a:schemeClr val="bg1"/>
              </a:solidFill>
              <a:effectLst>
                <a:outerShdw blurRad="50800" dist="50800" dir="5400000" algn="ctr" rotWithShape="0">
                  <a:schemeClr val="tx1"/>
                </a:outerShdw>
              </a:effectLst>
              <a:latin typeface="Algerian" panose="04020705040A02060702" pitchFamily="82" charset="0"/>
            </a:endParaRPr>
          </a:p>
        </p:txBody>
      </p:sp>
    </p:spTree>
    <p:extLst>
      <p:ext uri="{BB962C8B-B14F-4D97-AF65-F5344CB8AC3E}">
        <p14:creationId xmlns:p14="http://schemas.microsoft.com/office/powerpoint/2010/main" val="697020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870184-7033-459B-A3CA-2958A3CC23A5}"/>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A61FFF79-16A4-40B5-956F-E0C5ED300AEA}"/>
              </a:ext>
            </a:extLst>
          </p:cNvPr>
          <p:cNvSpPr/>
          <p:nvPr/>
        </p:nvSpPr>
        <p:spPr>
          <a:xfrm>
            <a:off x="-1756229" y="-1509485"/>
            <a:ext cx="15646399" cy="10406742"/>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88CAEC-3DEE-4EB2-9B23-CB6CABAF43D7}"/>
              </a:ext>
            </a:extLst>
          </p:cNvPr>
          <p:cNvSpPr txBox="1"/>
          <p:nvPr/>
        </p:nvSpPr>
        <p:spPr>
          <a:xfrm>
            <a:off x="2819917" y="917073"/>
            <a:ext cx="6494106" cy="769441"/>
          </a:xfrm>
          <a:prstGeom prst="rect">
            <a:avLst/>
          </a:prstGeom>
          <a:noFill/>
        </p:spPr>
        <p:txBody>
          <a:bodyPr wrap="square" rtlCol="0" anchor="ctr">
            <a:spAutoFit/>
          </a:bodyPr>
          <a:lstStyle/>
          <a:p>
            <a:pPr algn="ctr"/>
            <a:r>
              <a:rPr lang="en-US" sz="4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Throughput Analysis:</a:t>
            </a:r>
            <a:endParaRPr lang="en-US" sz="4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Venn diagram with solid fill">
            <a:extLst>
              <a:ext uri="{FF2B5EF4-FFF2-40B4-BE49-F238E27FC236}">
                <a16:creationId xmlns:a16="http://schemas.microsoft.com/office/drawing/2014/main" id="{83F01EAA-66DC-4304-B244-B1A8C7378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0197" y="0"/>
            <a:ext cx="1051606" cy="1051606"/>
          </a:xfrm>
          <a:prstGeom prst="rect">
            <a:avLst/>
          </a:prstGeom>
        </p:spPr>
      </p:pic>
      <p:pic>
        <p:nvPicPr>
          <p:cNvPr id="7" name="Picture 6">
            <a:extLst>
              <a:ext uri="{FF2B5EF4-FFF2-40B4-BE49-F238E27FC236}">
                <a16:creationId xmlns:a16="http://schemas.microsoft.com/office/drawing/2014/main" id="{C6668F04-DDCC-457C-8B86-05EFE94980F3}"/>
              </a:ext>
            </a:extLst>
          </p:cNvPr>
          <p:cNvPicPr>
            <a:picLocks noChangeAspect="1"/>
          </p:cNvPicPr>
          <p:nvPr/>
        </p:nvPicPr>
        <p:blipFill>
          <a:blip r:embed="rId5"/>
          <a:stretch>
            <a:fillRect/>
          </a:stretch>
        </p:blipFill>
        <p:spPr>
          <a:xfrm>
            <a:off x="6621803" y="2157779"/>
            <a:ext cx="5318796" cy="1479569"/>
          </a:xfrm>
          <a:prstGeom prst="rect">
            <a:avLst/>
          </a:prstGeom>
        </p:spPr>
      </p:pic>
      <p:pic>
        <p:nvPicPr>
          <p:cNvPr id="9" name="Picture 8">
            <a:extLst>
              <a:ext uri="{FF2B5EF4-FFF2-40B4-BE49-F238E27FC236}">
                <a16:creationId xmlns:a16="http://schemas.microsoft.com/office/drawing/2014/main" id="{4471EA84-9497-4D73-ACF0-A7E3979F15E9}"/>
              </a:ext>
            </a:extLst>
          </p:cNvPr>
          <p:cNvPicPr>
            <a:picLocks noChangeAspect="1"/>
          </p:cNvPicPr>
          <p:nvPr/>
        </p:nvPicPr>
        <p:blipFill>
          <a:blip r:embed="rId6"/>
          <a:stretch>
            <a:fillRect/>
          </a:stretch>
        </p:blipFill>
        <p:spPr>
          <a:xfrm>
            <a:off x="7637803" y="4108613"/>
            <a:ext cx="3715998" cy="2613076"/>
          </a:xfrm>
          <a:prstGeom prst="rect">
            <a:avLst/>
          </a:prstGeom>
        </p:spPr>
      </p:pic>
      <p:sp>
        <p:nvSpPr>
          <p:cNvPr id="10" name="TextBox 9">
            <a:extLst>
              <a:ext uri="{FF2B5EF4-FFF2-40B4-BE49-F238E27FC236}">
                <a16:creationId xmlns:a16="http://schemas.microsoft.com/office/drawing/2014/main" id="{3CFEB9C5-E1CF-45E8-A570-543E6C14410A}"/>
              </a:ext>
            </a:extLst>
          </p:cNvPr>
          <p:cNvSpPr txBox="1"/>
          <p:nvPr/>
        </p:nvSpPr>
        <p:spPr>
          <a:xfrm>
            <a:off x="251401" y="2062670"/>
            <a:ext cx="6370402" cy="1631216"/>
          </a:xfrm>
          <a:prstGeom prst="rect">
            <a:avLst/>
          </a:prstGeom>
          <a:noFill/>
        </p:spPr>
        <p:txBody>
          <a:bodyPr wrap="square" rtlCol="0">
            <a:spAutoFit/>
          </a:bodyPr>
          <a:lstStyle/>
          <a:p>
            <a:r>
              <a:rPr lang="en-US" sz="2000" dirty="0">
                <a:solidFill>
                  <a:schemeClr val="bg1"/>
                </a:solidFill>
              </a:rPr>
              <a:t>select round(count(event)/sum(</a:t>
            </a:r>
            <a:r>
              <a:rPr lang="en-US" sz="2000" dirty="0" err="1">
                <a:solidFill>
                  <a:schemeClr val="bg1"/>
                </a:solidFill>
              </a:rPr>
              <a:t>time_spent</a:t>
            </a:r>
            <a:r>
              <a:rPr lang="en-US" sz="2000" dirty="0">
                <a:solidFill>
                  <a:schemeClr val="bg1"/>
                </a:solidFill>
              </a:rPr>
              <a:t>),2) </a:t>
            </a:r>
          </a:p>
          <a:p>
            <a:r>
              <a:rPr lang="en-US" sz="2000" dirty="0">
                <a:solidFill>
                  <a:schemeClr val="bg1"/>
                </a:solidFill>
              </a:rPr>
              <a:t>as "Weekly Day Output" from </a:t>
            </a:r>
            <a:r>
              <a:rPr lang="en-US" sz="2000" dirty="0" err="1">
                <a:solidFill>
                  <a:schemeClr val="bg1"/>
                </a:solidFill>
              </a:rPr>
              <a:t>job_data</a:t>
            </a:r>
            <a:r>
              <a:rPr lang="en-US" sz="2000" dirty="0">
                <a:solidFill>
                  <a:schemeClr val="bg1"/>
                </a:solidFill>
              </a:rPr>
              <a:t>;</a:t>
            </a:r>
          </a:p>
          <a:p>
            <a:r>
              <a:rPr lang="en-US" sz="2000" dirty="0">
                <a:solidFill>
                  <a:schemeClr val="bg1"/>
                </a:solidFill>
              </a:rPr>
              <a:t>select ds as </a:t>
            </a:r>
            <a:r>
              <a:rPr lang="en-US" sz="2000" dirty="0" err="1">
                <a:solidFill>
                  <a:schemeClr val="bg1"/>
                </a:solidFill>
              </a:rPr>
              <a:t>dates,round</a:t>
            </a:r>
            <a:r>
              <a:rPr lang="en-US" sz="2000" dirty="0">
                <a:solidFill>
                  <a:schemeClr val="bg1"/>
                </a:solidFill>
              </a:rPr>
              <a:t>(count(event)/sum(</a:t>
            </a:r>
            <a:r>
              <a:rPr lang="en-US" sz="2000" dirty="0" err="1">
                <a:solidFill>
                  <a:schemeClr val="bg1"/>
                </a:solidFill>
              </a:rPr>
              <a:t>time_spent</a:t>
            </a:r>
            <a:r>
              <a:rPr lang="en-US" sz="2000" dirty="0">
                <a:solidFill>
                  <a:schemeClr val="bg1"/>
                </a:solidFill>
              </a:rPr>
              <a:t>),2)</a:t>
            </a:r>
          </a:p>
          <a:p>
            <a:r>
              <a:rPr lang="en-US" sz="2000" dirty="0">
                <a:solidFill>
                  <a:schemeClr val="bg1"/>
                </a:solidFill>
              </a:rPr>
              <a:t> as "Every Day Output" from </a:t>
            </a:r>
            <a:r>
              <a:rPr lang="en-US" sz="2000" dirty="0" err="1">
                <a:solidFill>
                  <a:schemeClr val="bg1"/>
                </a:solidFill>
              </a:rPr>
              <a:t>job_data</a:t>
            </a:r>
            <a:endParaRPr lang="en-US" sz="2000" dirty="0">
              <a:solidFill>
                <a:schemeClr val="bg1"/>
              </a:solidFill>
            </a:endParaRPr>
          </a:p>
          <a:p>
            <a:r>
              <a:rPr lang="en-US" sz="2000" dirty="0">
                <a:solidFill>
                  <a:schemeClr val="bg1"/>
                </a:solidFill>
              </a:rPr>
              <a:t> group by ds order by ds;</a:t>
            </a:r>
          </a:p>
        </p:txBody>
      </p:sp>
      <p:graphicFrame>
        <p:nvGraphicFramePr>
          <p:cNvPr id="13" name="Table 12">
            <a:extLst>
              <a:ext uri="{FF2B5EF4-FFF2-40B4-BE49-F238E27FC236}">
                <a16:creationId xmlns:a16="http://schemas.microsoft.com/office/drawing/2014/main" id="{7D83B60C-97FD-41A3-8ECB-0AF2EA1D3A94}"/>
              </a:ext>
            </a:extLst>
          </p:cNvPr>
          <p:cNvGraphicFramePr>
            <a:graphicFrameLocks noGrp="1"/>
          </p:cNvGraphicFramePr>
          <p:nvPr>
            <p:extLst>
              <p:ext uri="{D42A27DB-BD31-4B8C-83A1-F6EECF244321}">
                <p14:modId xmlns:p14="http://schemas.microsoft.com/office/powerpoint/2010/main" val="448188623"/>
              </p:ext>
            </p:extLst>
          </p:nvPr>
        </p:nvGraphicFramePr>
        <p:xfrm>
          <a:off x="838199" y="4070042"/>
          <a:ext cx="5783604" cy="2682582"/>
        </p:xfrm>
        <a:graphic>
          <a:graphicData uri="http://schemas.openxmlformats.org/drawingml/2006/table">
            <a:tbl>
              <a:tblPr>
                <a:tableStyleId>{7E9639D4-E3E2-4D34-9284-5A2195B3D0D7}</a:tableStyleId>
              </a:tblPr>
              <a:tblGrid>
                <a:gridCol w="2891802">
                  <a:extLst>
                    <a:ext uri="{9D8B030D-6E8A-4147-A177-3AD203B41FA5}">
                      <a16:colId xmlns:a16="http://schemas.microsoft.com/office/drawing/2014/main" val="974345964"/>
                    </a:ext>
                  </a:extLst>
                </a:gridCol>
                <a:gridCol w="2891802">
                  <a:extLst>
                    <a:ext uri="{9D8B030D-6E8A-4147-A177-3AD203B41FA5}">
                      <a16:colId xmlns:a16="http://schemas.microsoft.com/office/drawing/2014/main" val="4025701634"/>
                    </a:ext>
                  </a:extLst>
                </a:gridCol>
              </a:tblGrid>
              <a:tr h="383226">
                <a:tc>
                  <a:txBody>
                    <a:bodyPr/>
                    <a:lstStyle/>
                    <a:p>
                      <a:pPr algn="ctr"/>
                      <a:r>
                        <a:rPr lang="en-US" dirty="0">
                          <a:solidFill>
                            <a:schemeClr val="bg1"/>
                          </a:solidFill>
                        </a:rPr>
                        <a:t>Dates</a:t>
                      </a:r>
                    </a:p>
                  </a:txBody>
                  <a:tcPr anchor="ctr"/>
                </a:tc>
                <a:tc>
                  <a:txBody>
                    <a:bodyPr/>
                    <a:lstStyle/>
                    <a:p>
                      <a:pPr algn="ctr"/>
                      <a:r>
                        <a:rPr lang="en-US" dirty="0">
                          <a:solidFill>
                            <a:schemeClr val="bg1"/>
                          </a:solidFill>
                        </a:rPr>
                        <a:t>Every Day Output</a:t>
                      </a:r>
                    </a:p>
                  </a:txBody>
                  <a:tcPr anchor="ctr"/>
                </a:tc>
                <a:extLst>
                  <a:ext uri="{0D108BD9-81ED-4DB2-BD59-A6C34878D82A}">
                    <a16:rowId xmlns:a16="http://schemas.microsoft.com/office/drawing/2014/main" val="1661434001"/>
                  </a:ext>
                </a:extLst>
              </a:tr>
              <a:tr h="383226">
                <a:tc>
                  <a:txBody>
                    <a:bodyPr/>
                    <a:lstStyle/>
                    <a:p>
                      <a:pPr algn="ctr"/>
                      <a:r>
                        <a:rPr lang="en-US" dirty="0">
                          <a:solidFill>
                            <a:schemeClr val="bg1"/>
                          </a:solidFill>
                        </a:rPr>
                        <a:t>2020-11-25</a:t>
                      </a:r>
                    </a:p>
                  </a:txBody>
                  <a:tcPr anchor="ctr"/>
                </a:tc>
                <a:tc>
                  <a:txBody>
                    <a:bodyPr/>
                    <a:lstStyle/>
                    <a:p>
                      <a:pPr algn="ctr"/>
                      <a:r>
                        <a:rPr lang="en-US" dirty="0">
                          <a:solidFill>
                            <a:schemeClr val="bg1"/>
                          </a:solidFill>
                        </a:rPr>
                        <a:t>0.02</a:t>
                      </a:r>
                    </a:p>
                  </a:txBody>
                  <a:tcPr anchor="ctr"/>
                </a:tc>
                <a:extLst>
                  <a:ext uri="{0D108BD9-81ED-4DB2-BD59-A6C34878D82A}">
                    <a16:rowId xmlns:a16="http://schemas.microsoft.com/office/drawing/2014/main" val="3448131830"/>
                  </a:ext>
                </a:extLst>
              </a:tr>
              <a:tr h="383226">
                <a:tc>
                  <a:txBody>
                    <a:bodyPr/>
                    <a:lstStyle/>
                    <a:p>
                      <a:pPr algn="ctr"/>
                      <a:r>
                        <a:rPr lang="en-US">
                          <a:solidFill>
                            <a:schemeClr val="bg1"/>
                          </a:solidFill>
                        </a:rPr>
                        <a:t>2020-11-26</a:t>
                      </a:r>
                    </a:p>
                  </a:txBody>
                  <a:tcPr anchor="ctr"/>
                </a:tc>
                <a:tc>
                  <a:txBody>
                    <a:bodyPr/>
                    <a:lstStyle/>
                    <a:p>
                      <a:pPr algn="ctr"/>
                      <a:r>
                        <a:rPr lang="en-US">
                          <a:solidFill>
                            <a:schemeClr val="bg1"/>
                          </a:solidFill>
                        </a:rPr>
                        <a:t>0.02</a:t>
                      </a:r>
                    </a:p>
                  </a:txBody>
                  <a:tcPr anchor="ctr"/>
                </a:tc>
                <a:extLst>
                  <a:ext uri="{0D108BD9-81ED-4DB2-BD59-A6C34878D82A}">
                    <a16:rowId xmlns:a16="http://schemas.microsoft.com/office/drawing/2014/main" val="1746263281"/>
                  </a:ext>
                </a:extLst>
              </a:tr>
              <a:tr h="383226">
                <a:tc>
                  <a:txBody>
                    <a:bodyPr/>
                    <a:lstStyle/>
                    <a:p>
                      <a:pPr algn="ctr"/>
                      <a:r>
                        <a:rPr lang="en-US">
                          <a:solidFill>
                            <a:schemeClr val="bg1"/>
                          </a:solidFill>
                        </a:rPr>
                        <a:t>2020-11-27</a:t>
                      </a:r>
                    </a:p>
                  </a:txBody>
                  <a:tcPr anchor="ctr"/>
                </a:tc>
                <a:tc>
                  <a:txBody>
                    <a:bodyPr/>
                    <a:lstStyle/>
                    <a:p>
                      <a:pPr algn="ctr"/>
                      <a:r>
                        <a:rPr lang="en-US" dirty="0">
                          <a:solidFill>
                            <a:schemeClr val="bg1"/>
                          </a:solidFill>
                        </a:rPr>
                        <a:t>0.01</a:t>
                      </a:r>
                    </a:p>
                  </a:txBody>
                  <a:tcPr anchor="ctr"/>
                </a:tc>
                <a:extLst>
                  <a:ext uri="{0D108BD9-81ED-4DB2-BD59-A6C34878D82A}">
                    <a16:rowId xmlns:a16="http://schemas.microsoft.com/office/drawing/2014/main" val="749032229"/>
                  </a:ext>
                </a:extLst>
              </a:tr>
              <a:tr h="383226">
                <a:tc>
                  <a:txBody>
                    <a:bodyPr/>
                    <a:lstStyle/>
                    <a:p>
                      <a:pPr algn="ctr"/>
                      <a:r>
                        <a:rPr lang="en-US" dirty="0">
                          <a:solidFill>
                            <a:schemeClr val="bg1"/>
                          </a:solidFill>
                        </a:rPr>
                        <a:t>2020-11-28</a:t>
                      </a:r>
                    </a:p>
                  </a:txBody>
                  <a:tcPr anchor="ctr"/>
                </a:tc>
                <a:tc>
                  <a:txBody>
                    <a:bodyPr/>
                    <a:lstStyle/>
                    <a:p>
                      <a:pPr algn="ctr"/>
                      <a:r>
                        <a:rPr lang="en-US" dirty="0">
                          <a:solidFill>
                            <a:schemeClr val="bg1"/>
                          </a:solidFill>
                        </a:rPr>
                        <a:t>0.06</a:t>
                      </a:r>
                    </a:p>
                  </a:txBody>
                  <a:tcPr anchor="ctr"/>
                </a:tc>
                <a:extLst>
                  <a:ext uri="{0D108BD9-81ED-4DB2-BD59-A6C34878D82A}">
                    <a16:rowId xmlns:a16="http://schemas.microsoft.com/office/drawing/2014/main" val="652934069"/>
                  </a:ext>
                </a:extLst>
              </a:tr>
              <a:tr h="383226">
                <a:tc>
                  <a:txBody>
                    <a:bodyPr/>
                    <a:lstStyle/>
                    <a:p>
                      <a:pPr algn="ctr"/>
                      <a:r>
                        <a:rPr lang="en-US">
                          <a:solidFill>
                            <a:schemeClr val="bg1"/>
                          </a:solidFill>
                        </a:rPr>
                        <a:t>2020-11-29</a:t>
                      </a:r>
                    </a:p>
                  </a:txBody>
                  <a:tcPr anchor="ctr"/>
                </a:tc>
                <a:tc>
                  <a:txBody>
                    <a:bodyPr/>
                    <a:lstStyle/>
                    <a:p>
                      <a:pPr algn="ctr"/>
                      <a:r>
                        <a:rPr lang="en-US" dirty="0">
                          <a:solidFill>
                            <a:schemeClr val="bg1"/>
                          </a:solidFill>
                        </a:rPr>
                        <a:t>0.05</a:t>
                      </a:r>
                    </a:p>
                  </a:txBody>
                  <a:tcPr anchor="ctr"/>
                </a:tc>
                <a:extLst>
                  <a:ext uri="{0D108BD9-81ED-4DB2-BD59-A6C34878D82A}">
                    <a16:rowId xmlns:a16="http://schemas.microsoft.com/office/drawing/2014/main" val="1303395181"/>
                  </a:ext>
                </a:extLst>
              </a:tr>
              <a:tr h="383226">
                <a:tc>
                  <a:txBody>
                    <a:bodyPr/>
                    <a:lstStyle/>
                    <a:p>
                      <a:pPr algn="ctr"/>
                      <a:r>
                        <a:rPr lang="en-US" dirty="0">
                          <a:solidFill>
                            <a:schemeClr val="bg1"/>
                          </a:solidFill>
                        </a:rPr>
                        <a:t>2020-11-30</a:t>
                      </a:r>
                    </a:p>
                  </a:txBody>
                  <a:tcPr anchor="ctr"/>
                </a:tc>
                <a:tc>
                  <a:txBody>
                    <a:bodyPr/>
                    <a:lstStyle/>
                    <a:p>
                      <a:pPr algn="ctr"/>
                      <a:r>
                        <a:rPr lang="en-US" dirty="0">
                          <a:solidFill>
                            <a:schemeClr val="bg1"/>
                          </a:solidFill>
                        </a:rPr>
                        <a:t>0.05</a:t>
                      </a:r>
                    </a:p>
                  </a:txBody>
                  <a:tcPr anchor="ctr"/>
                </a:tc>
                <a:extLst>
                  <a:ext uri="{0D108BD9-81ED-4DB2-BD59-A6C34878D82A}">
                    <a16:rowId xmlns:a16="http://schemas.microsoft.com/office/drawing/2014/main" val="2938140184"/>
                  </a:ext>
                </a:extLst>
              </a:tr>
            </a:tbl>
          </a:graphicData>
        </a:graphic>
      </p:graphicFrame>
    </p:spTree>
    <p:extLst>
      <p:ext uri="{BB962C8B-B14F-4D97-AF65-F5344CB8AC3E}">
        <p14:creationId xmlns:p14="http://schemas.microsoft.com/office/powerpoint/2010/main" val="3546204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04B4EEBC-C0E7-458B-A59F-CE0297C6E16E}"/>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426016-C3D0-4A56-8827-3C7EFD70C636}"/>
              </a:ext>
            </a:extLst>
          </p:cNvPr>
          <p:cNvSpPr txBox="1"/>
          <p:nvPr/>
        </p:nvSpPr>
        <p:spPr>
          <a:xfrm>
            <a:off x="2848947" y="3435957"/>
            <a:ext cx="6494106" cy="655244"/>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36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Language Share Analysis:</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phic 7" descr="Network with solid fill">
            <a:extLst>
              <a:ext uri="{FF2B5EF4-FFF2-40B4-BE49-F238E27FC236}">
                <a16:creationId xmlns:a16="http://schemas.microsoft.com/office/drawing/2014/main" id="{E638D3F6-4B8A-4096-A1B4-038E67A182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457" y="1854145"/>
            <a:ext cx="1611086" cy="1611086"/>
          </a:xfrm>
          <a:prstGeom prst="rect">
            <a:avLst/>
          </a:prstGeom>
        </p:spPr>
      </p:pic>
    </p:spTree>
    <p:extLst>
      <p:ext uri="{BB962C8B-B14F-4D97-AF65-F5344CB8AC3E}">
        <p14:creationId xmlns:p14="http://schemas.microsoft.com/office/powerpoint/2010/main" val="226937763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7F388-AA4D-400D-AF00-7573A210020B}"/>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6AF2AA4E-A0B4-4F1C-AB6D-3C7B84F7F1BF}"/>
              </a:ext>
            </a:extLst>
          </p:cNvPr>
          <p:cNvSpPr/>
          <p:nvPr/>
        </p:nvSpPr>
        <p:spPr>
          <a:xfrm>
            <a:off x="-2539999" y="-1843314"/>
            <a:ext cx="15878628" cy="11001828"/>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C0A5F9-B59D-4A5A-85B8-4AC25EF11EC6}"/>
              </a:ext>
            </a:extLst>
          </p:cNvPr>
          <p:cNvSpPr txBox="1"/>
          <p:nvPr/>
        </p:nvSpPr>
        <p:spPr>
          <a:xfrm>
            <a:off x="2848947" y="750814"/>
            <a:ext cx="6494106" cy="655244"/>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36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Language Share Analysis:</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Network with solid fill">
            <a:extLst>
              <a:ext uri="{FF2B5EF4-FFF2-40B4-BE49-F238E27FC236}">
                <a16:creationId xmlns:a16="http://schemas.microsoft.com/office/drawing/2014/main" id="{6CF7F6EA-49C7-4112-826D-D3B3B9C490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2444" y="0"/>
            <a:ext cx="947112" cy="947112"/>
          </a:xfrm>
          <a:prstGeom prst="rect">
            <a:avLst/>
          </a:prstGeom>
        </p:spPr>
      </p:pic>
      <p:pic>
        <p:nvPicPr>
          <p:cNvPr id="7" name="Picture 6">
            <a:extLst>
              <a:ext uri="{FF2B5EF4-FFF2-40B4-BE49-F238E27FC236}">
                <a16:creationId xmlns:a16="http://schemas.microsoft.com/office/drawing/2014/main" id="{DC2B2579-CF0B-4E8D-9E19-5208265F390E}"/>
              </a:ext>
            </a:extLst>
          </p:cNvPr>
          <p:cNvPicPr>
            <a:picLocks noChangeAspect="1"/>
          </p:cNvPicPr>
          <p:nvPr/>
        </p:nvPicPr>
        <p:blipFill>
          <a:blip r:embed="rId5"/>
          <a:stretch>
            <a:fillRect/>
          </a:stretch>
        </p:blipFill>
        <p:spPr>
          <a:xfrm>
            <a:off x="8080310" y="4057393"/>
            <a:ext cx="2726508" cy="1610050"/>
          </a:xfrm>
          <a:prstGeom prst="rect">
            <a:avLst/>
          </a:prstGeom>
        </p:spPr>
      </p:pic>
      <p:pic>
        <p:nvPicPr>
          <p:cNvPr id="9" name="Picture 8">
            <a:extLst>
              <a:ext uri="{FF2B5EF4-FFF2-40B4-BE49-F238E27FC236}">
                <a16:creationId xmlns:a16="http://schemas.microsoft.com/office/drawing/2014/main" id="{AB4CE908-D0D8-4FC5-9C41-FB8B0DEBC075}"/>
              </a:ext>
            </a:extLst>
          </p:cNvPr>
          <p:cNvPicPr>
            <a:picLocks noChangeAspect="1"/>
          </p:cNvPicPr>
          <p:nvPr/>
        </p:nvPicPr>
        <p:blipFill>
          <a:blip r:embed="rId6"/>
          <a:stretch>
            <a:fillRect/>
          </a:stretch>
        </p:blipFill>
        <p:spPr>
          <a:xfrm>
            <a:off x="7242790" y="2041163"/>
            <a:ext cx="4200525" cy="1381125"/>
          </a:xfrm>
          <a:prstGeom prst="rect">
            <a:avLst/>
          </a:prstGeom>
        </p:spPr>
      </p:pic>
      <p:sp>
        <p:nvSpPr>
          <p:cNvPr id="10" name="TextBox 9">
            <a:extLst>
              <a:ext uri="{FF2B5EF4-FFF2-40B4-BE49-F238E27FC236}">
                <a16:creationId xmlns:a16="http://schemas.microsoft.com/office/drawing/2014/main" id="{4F384972-570F-48EA-BA7B-8D1E2F61147F}"/>
              </a:ext>
            </a:extLst>
          </p:cNvPr>
          <p:cNvSpPr txBox="1"/>
          <p:nvPr/>
        </p:nvSpPr>
        <p:spPr>
          <a:xfrm>
            <a:off x="362857" y="1825760"/>
            <a:ext cx="6052457" cy="1754326"/>
          </a:xfrm>
          <a:prstGeom prst="rect">
            <a:avLst/>
          </a:prstGeom>
          <a:noFill/>
        </p:spPr>
        <p:txBody>
          <a:bodyPr wrap="square" rtlCol="0">
            <a:spAutoFit/>
          </a:bodyPr>
          <a:lstStyle/>
          <a:p>
            <a:r>
              <a:rPr lang="en-US" dirty="0">
                <a:solidFill>
                  <a:schemeClr val="bg1"/>
                </a:solidFill>
              </a:rPr>
              <a:t>SELECT language AS Languages, </a:t>
            </a:r>
          </a:p>
          <a:p>
            <a:r>
              <a:rPr lang="en-US" dirty="0">
                <a:solidFill>
                  <a:schemeClr val="bg1"/>
                </a:solidFill>
              </a:rPr>
              <a:t>ROUND(100 * COUNT(*)/total, 2) </a:t>
            </a:r>
          </a:p>
          <a:p>
            <a:r>
              <a:rPr lang="en-US" dirty="0">
                <a:solidFill>
                  <a:schemeClr val="bg1"/>
                </a:solidFill>
              </a:rPr>
              <a:t>AS Percentage, </a:t>
            </a:r>
            <a:r>
              <a:rPr lang="en-US" dirty="0" err="1">
                <a:solidFill>
                  <a:schemeClr val="bg1"/>
                </a:solidFill>
              </a:rPr>
              <a:t>sub.total</a:t>
            </a:r>
            <a:endParaRPr lang="en-US" dirty="0">
              <a:solidFill>
                <a:schemeClr val="bg1"/>
              </a:solidFill>
            </a:endParaRPr>
          </a:p>
          <a:p>
            <a:r>
              <a:rPr lang="en-US" dirty="0">
                <a:solidFill>
                  <a:schemeClr val="bg1"/>
                </a:solidFill>
              </a:rPr>
              <a:t>FROM </a:t>
            </a:r>
            <a:r>
              <a:rPr lang="en-US" dirty="0" err="1">
                <a:solidFill>
                  <a:schemeClr val="bg1"/>
                </a:solidFill>
              </a:rPr>
              <a:t>job_data</a:t>
            </a:r>
            <a:endParaRPr lang="en-US" dirty="0">
              <a:solidFill>
                <a:schemeClr val="bg1"/>
              </a:solidFill>
            </a:endParaRPr>
          </a:p>
          <a:p>
            <a:r>
              <a:rPr lang="en-US" dirty="0">
                <a:solidFill>
                  <a:schemeClr val="bg1"/>
                </a:solidFill>
              </a:rPr>
              <a:t>CROSS JOIN (SELECT COUNT(*) AS total FROM </a:t>
            </a:r>
            <a:r>
              <a:rPr lang="en-US" dirty="0" err="1">
                <a:solidFill>
                  <a:schemeClr val="bg1"/>
                </a:solidFill>
              </a:rPr>
              <a:t>job_data</a:t>
            </a:r>
            <a:r>
              <a:rPr lang="en-US" dirty="0">
                <a:solidFill>
                  <a:schemeClr val="bg1"/>
                </a:solidFill>
              </a:rPr>
              <a:t>) </a:t>
            </a:r>
          </a:p>
          <a:p>
            <a:r>
              <a:rPr lang="en-US" dirty="0">
                <a:solidFill>
                  <a:schemeClr val="bg1"/>
                </a:solidFill>
              </a:rPr>
              <a:t>AS </a:t>
            </a:r>
            <a:r>
              <a:rPr lang="en-US" dirty="0" err="1">
                <a:solidFill>
                  <a:schemeClr val="bg1"/>
                </a:solidFill>
              </a:rPr>
              <a:t>subGROUP</a:t>
            </a:r>
            <a:r>
              <a:rPr lang="en-US" dirty="0">
                <a:solidFill>
                  <a:schemeClr val="bg1"/>
                </a:solidFill>
              </a:rPr>
              <a:t> BY language, </a:t>
            </a:r>
            <a:r>
              <a:rPr lang="en-US" dirty="0" err="1">
                <a:solidFill>
                  <a:schemeClr val="bg1"/>
                </a:solidFill>
              </a:rPr>
              <a:t>sub.total</a:t>
            </a:r>
            <a:r>
              <a:rPr lang="en-US" dirty="0">
                <a:solidFill>
                  <a:schemeClr val="bg1"/>
                </a:solidFill>
              </a:rPr>
              <a:t>;</a:t>
            </a:r>
          </a:p>
        </p:txBody>
      </p:sp>
      <p:graphicFrame>
        <p:nvGraphicFramePr>
          <p:cNvPr id="11" name="Table 10">
            <a:extLst>
              <a:ext uri="{FF2B5EF4-FFF2-40B4-BE49-F238E27FC236}">
                <a16:creationId xmlns:a16="http://schemas.microsoft.com/office/drawing/2014/main" id="{B341AC54-16ED-4ACC-8DB3-158FE0CDEA20}"/>
              </a:ext>
            </a:extLst>
          </p:cNvPr>
          <p:cNvGraphicFramePr>
            <a:graphicFrameLocks noGrp="1"/>
          </p:cNvGraphicFramePr>
          <p:nvPr>
            <p:extLst>
              <p:ext uri="{D42A27DB-BD31-4B8C-83A1-F6EECF244321}">
                <p14:modId xmlns:p14="http://schemas.microsoft.com/office/powerpoint/2010/main" val="675749067"/>
              </p:ext>
            </p:extLst>
          </p:nvPr>
        </p:nvGraphicFramePr>
        <p:xfrm>
          <a:off x="814614" y="3749400"/>
          <a:ext cx="5577114" cy="2939286"/>
        </p:xfrm>
        <a:graphic>
          <a:graphicData uri="http://schemas.openxmlformats.org/drawingml/2006/table">
            <a:tbl>
              <a:tblPr/>
              <a:tblGrid>
                <a:gridCol w="1859038">
                  <a:extLst>
                    <a:ext uri="{9D8B030D-6E8A-4147-A177-3AD203B41FA5}">
                      <a16:colId xmlns:a16="http://schemas.microsoft.com/office/drawing/2014/main" val="1647905115"/>
                    </a:ext>
                  </a:extLst>
                </a:gridCol>
                <a:gridCol w="1859038">
                  <a:extLst>
                    <a:ext uri="{9D8B030D-6E8A-4147-A177-3AD203B41FA5}">
                      <a16:colId xmlns:a16="http://schemas.microsoft.com/office/drawing/2014/main" val="3410255336"/>
                    </a:ext>
                  </a:extLst>
                </a:gridCol>
                <a:gridCol w="1859038">
                  <a:extLst>
                    <a:ext uri="{9D8B030D-6E8A-4147-A177-3AD203B41FA5}">
                      <a16:colId xmlns:a16="http://schemas.microsoft.com/office/drawing/2014/main" val="269189066"/>
                    </a:ext>
                  </a:extLst>
                </a:gridCol>
              </a:tblGrid>
              <a:tr h="419898">
                <a:tc>
                  <a:txBody>
                    <a:bodyPr/>
                    <a:lstStyle/>
                    <a:p>
                      <a:r>
                        <a:rPr lang="en-US" dirty="0">
                          <a:solidFill>
                            <a:schemeClr val="bg1"/>
                          </a:solidFill>
                        </a:rPr>
                        <a:t>Language</a:t>
                      </a:r>
                    </a:p>
                  </a:txBody>
                  <a:tcPr anchor="ctr">
                    <a:lnL>
                      <a:noFill/>
                    </a:lnL>
                    <a:lnR>
                      <a:noFill/>
                    </a:lnR>
                    <a:lnT>
                      <a:noFill/>
                    </a:lnT>
                    <a:lnB>
                      <a:noFill/>
                    </a:lnB>
                  </a:tcPr>
                </a:tc>
                <a:tc>
                  <a:txBody>
                    <a:bodyPr/>
                    <a:lstStyle/>
                    <a:p>
                      <a:r>
                        <a:rPr lang="en-US" dirty="0">
                          <a:solidFill>
                            <a:schemeClr val="bg1"/>
                          </a:solidFill>
                        </a:rPr>
                        <a:t>Percentage</a:t>
                      </a:r>
                    </a:p>
                  </a:txBody>
                  <a:tcPr anchor="ctr">
                    <a:lnL>
                      <a:noFill/>
                    </a:lnL>
                    <a:lnR>
                      <a:noFill/>
                    </a:lnR>
                    <a:lnT>
                      <a:noFill/>
                    </a:lnT>
                    <a:lnB>
                      <a:noFill/>
                    </a:lnB>
                  </a:tcPr>
                </a:tc>
                <a:tc>
                  <a:txBody>
                    <a:bodyPr/>
                    <a:lstStyle/>
                    <a:p>
                      <a:r>
                        <a:rPr lang="en-US" dirty="0">
                          <a:solidFill>
                            <a:schemeClr val="bg1"/>
                          </a:solidFill>
                        </a:rPr>
                        <a:t>Total</a:t>
                      </a:r>
                    </a:p>
                  </a:txBody>
                  <a:tcPr anchor="ctr">
                    <a:lnL>
                      <a:noFill/>
                    </a:lnL>
                    <a:lnR>
                      <a:noFill/>
                    </a:lnR>
                    <a:lnT>
                      <a:noFill/>
                    </a:lnT>
                    <a:lnB>
                      <a:noFill/>
                    </a:lnB>
                  </a:tcPr>
                </a:tc>
                <a:extLst>
                  <a:ext uri="{0D108BD9-81ED-4DB2-BD59-A6C34878D82A}">
                    <a16:rowId xmlns:a16="http://schemas.microsoft.com/office/drawing/2014/main" val="1102397095"/>
                  </a:ext>
                </a:extLst>
              </a:tr>
              <a:tr h="419898">
                <a:tc>
                  <a:txBody>
                    <a:bodyPr/>
                    <a:lstStyle/>
                    <a:p>
                      <a:r>
                        <a:rPr lang="en-US" dirty="0">
                          <a:solidFill>
                            <a:schemeClr val="bg1"/>
                          </a:solidFill>
                        </a:rPr>
                        <a:t>English</a:t>
                      </a:r>
                    </a:p>
                  </a:txBody>
                  <a:tcPr anchor="ctr">
                    <a:lnL>
                      <a:noFill/>
                    </a:lnL>
                    <a:lnR>
                      <a:noFill/>
                    </a:lnR>
                    <a:lnT>
                      <a:noFill/>
                    </a:lnT>
                    <a:lnB>
                      <a:noFill/>
                    </a:lnB>
                  </a:tcPr>
                </a:tc>
                <a:tc>
                  <a:txBody>
                    <a:bodyPr/>
                    <a:lstStyle/>
                    <a:p>
                      <a:r>
                        <a:rPr lang="en-US" dirty="0">
                          <a:solidFill>
                            <a:schemeClr val="bg1"/>
                          </a:solidFill>
                        </a:rPr>
                        <a:t>12.50</a:t>
                      </a:r>
                    </a:p>
                  </a:txBody>
                  <a:tcPr anchor="ctr">
                    <a:lnL>
                      <a:noFill/>
                    </a:lnL>
                    <a:lnR>
                      <a:noFill/>
                    </a:lnR>
                    <a:lnT>
                      <a:noFill/>
                    </a:lnT>
                    <a:lnB>
                      <a:noFill/>
                    </a:lnB>
                  </a:tcPr>
                </a:tc>
                <a:tc>
                  <a:txBody>
                    <a:bodyPr/>
                    <a:lstStyle/>
                    <a:p>
                      <a:r>
                        <a:rPr lang="en-US">
                          <a:solidFill>
                            <a:schemeClr val="bg1"/>
                          </a:solidFill>
                        </a:rPr>
                        <a:t>8</a:t>
                      </a:r>
                    </a:p>
                  </a:txBody>
                  <a:tcPr anchor="ctr">
                    <a:lnL>
                      <a:noFill/>
                    </a:lnL>
                    <a:lnR>
                      <a:noFill/>
                    </a:lnR>
                    <a:lnT>
                      <a:noFill/>
                    </a:lnT>
                    <a:lnB>
                      <a:noFill/>
                    </a:lnB>
                  </a:tcPr>
                </a:tc>
                <a:extLst>
                  <a:ext uri="{0D108BD9-81ED-4DB2-BD59-A6C34878D82A}">
                    <a16:rowId xmlns:a16="http://schemas.microsoft.com/office/drawing/2014/main" val="1503466602"/>
                  </a:ext>
                </a:extLst>
              </a:tr>
              <a:tr h="419898">
                <a:tc>
                  <a:txBody>
                    <a:bodyPr/>
                    <a:lstStyle/>
                    <a:p>
                      <a:r>
                        <a:rPr lang="en-US">
                          <a:solidFill>
                            <a:schemeClr val="bg1"/>
                          </a:solidFill>
                        </a:rPr>
                        <a:t>Arabic</a:t>
                      </a:r>
                    </a:p>
                  </a:txBody>
                  <a:tcPr anchor="ctr">
                    <a:lnL>
                      <a:noFill/>
                    </a:lnL>
                    <a:lnR>
                      <a:noFill/>
                    </a:lnR>
                    <a:lnT>
                      <a:noFill/>
                    </a:lnT>
                    <a:lnB>
                      <a:noFill/>
                    </a:lnB>
                  </a:tcPr>
                </a:tc>
                <a:tc>
                  <a:txBody>
                    <a:bodyPr/>
                    <a:lstStyle/>
                    <a:p>
                      <a:r>
                        <a:rPr lang="en-US">
                          <a:solidFill>
                            <a:schemeClr val="bg1"/>
                          </a:solidFill>
                        </a:rPr>
                        <a:t>12.50</a:t>
                      </a:r>
                    </a:p>
                  </a:txBody>
                  <a:tcPr anchor="ctr">
                    <a:lnL>
                      <a:noFill/>
                    </a:lnL>
                    <a:lnR>
                      <a:noFill/>
                    </a:lnR>
                    <a:lnT>
                      <a:noFill/>
                    </a:lnT>
                    <a:lnB>
                      <a:noFill/>
                    </a:lnB>
                  </a:tcPr>
                </a:tc>
                <a:tc>
                  <a:txBody>
                    <a:bodyPr/>
                    <a:lstStyle/>
                    <a:p>
                      <a:r>
                        <a:rPr lang="en-US">
                          <a:solidFill>
                            <a:schemeClr val="bg1"/>
                          </a:solidFill>
                        </a:rPr>
                        <a:t>8</a:t>
                      </a:r>
                    </a:p>
                  </a:txBody>
                  <a:tcPr anchor="ctr">
                    <a:lnL>
                      <a:noFill/>
                    </a:lnL>
                    <a:lnR>
                      <a:noFill/>
                    </a:lnR>
                    <a:lnT>
                      <a:noFill/>
                    </a:lnT>
                    <a:lnB>
                      <a:noFill/>
                    </a:lnB>
                  </a:tcPr>
                </a:tc>
                <a:extLst>
                  <a:ext uri="{0D108BD9-81ED-4DB2-BD59-A6C34878D82A}">
                    <a16:rowId xmlns:a16="http://schemas.microsoft.com/office/drawing/2014/main" val="1263527154"/>
                  </a:ext>
                </a:extLst>
              </a:tr>
              <a:tr h="419898">
                <a:tc>
                  <a:txBody>
                    <a:bodyPr/>
                    <a:lstStyle/>
                    <a:p>
                      <a:r>
                        <a:rPr lang="en-US">
                          <a:solidFill>
                            <a:schemeClr val="bg1"/>
                          </a:solidFill>
                        </a:rPr>
                        <a:t>Persian</a:t>
                      </a:r>
                    </a:p>
                  </a:txBody>
                  <a:tcPr anchor="ctr">
                    <a:lnL>
                      <a:noFill/>
                    </a:lnL>
                    <a:lnR>
                      <a:noFill/>
                    </a:lnR>
                    <a:lnT>
                      <a:noFill/>
                    </a:lnT>
                    <a:lnB>
                      <a:noFill/>
                    </a:lnB>
                  </a:tcPr>
                </a:tc>
                <a:tc>
                  <a:txBody>
                    <a:bodyPr/>
                    <a:lstStyle/>
                    <a:p>
                      <a:r>
                        <a:rPr lang="en-US">
                          <a:solidFill>
                            <a:schemeClr val="bg1"/>
                          </a:solidFill>
                        </a:rPr>
                        <a:t>37.50</a:t>
                      </a:r>
                    </a:p>
                  </a:txBody>
                  <a:tcPr anchor="ctr">
                    <a:lnL>
                      <a:noFill/>
                    </a:lnL>
                    <a:lnR>
                      <a:noFill/>
                    </a:lnR>
                    <a:lnT>
                      <a:noFill/>
                    </a:lnT>
                    <a:lnB>
                      <a:noFill/>
                    </a:lnB>
                  </a:tcPr>
                </a:tc>
                <a:tc>
                  <a:txBody>
                    <a:bodyPr/>
                    <a:lstStyle/>
                    <a:p>
                      <a:r>
                        <a:rPr lang="en-US">
                          <a:solidFill>
                            <a:schemeClr val="bg1"/>
                          </a:solidFill>
                        </a:rPr>
                        <a:t>8</a:t>
                      </a:r>
                    </a:p>
                  </a:txBody>
                  <a:tcPr anchor="ctr">
                    <a:lnL>
                      <a:noFill/>
                    </a:lnL>
                    <a:lnR>
                      <a:noFill/>
                    </a:lnR>
                    <a:lnT>
                      <a:noFill/>
                    </a:lnT>
                    <a:lnB>
                      <a:noFill/>
                    </a:lnB>
                  </a:tcPr>
                </a:tc>
                <a:extLst>
                  <a:ext uri="{0D108BD9-81ED-4DB2-BD59-A6C34878D82A}">
                    <a16:rowId xmlns:a16="http://schemas.microsoft.com/office/drawing/2014/main" val="1427654894"/>
                  </a:ext>
                </a:extLst>
              </a:tr>
              <a:tr h="419898">
                <a:tc>
                  <a:txBody>
                    <a:bodyPr/>
                    <a:lstStyle/>
                    <a:p>
                      <a:r>
                        <a:rPr lang="en-US">
                          <a:solidFill>
                            <a:schemeClr val="bg1"/>
                          </a:solidFill>
                        </a:rPr>
                        <a:t>Hindi</a:t>
                      </a:r>
                    </a:p>
                  </a:txBody>
                  <a:tcPr anchor="ctr">
                    <a:lnL>
                      <a:noFill/>
                    </a:lnL>
                    <a:lnR>
                      <a:noFill/>
                    </a:lnR>
                    <a:lnT>
                      <a:noFill/>
                    </a:lnT>
                    <a:lnB>
                      <a:noFill/>
                    </a:lnB>
                  </a:tcPr>
                </a:tc>
                <a:tc>
                  <a:txBody>
                    <a:bodyPr/>
                    <a:lstStyle/>
                    <a:p>
                      <a:r>
                        <a:rPr lang="en-US">
                          <a:solidFill>
                            <a:schemeClr val="bg1"/>
                          </a:solidFill>
                        </a:rPr>
                        <a:t>12.50</a:t>
                      </a:r>
                    </a:p>
                  </a:txBody>
                  <a:tcPr anchor="ctr">
                    <a:lnL>
                      <a:noFill/>
                    </a:lnL>
                    <a:lnR>
                      <a:noFill/>
                    </a:lnR>
                    <a:lnT>
                      <a:noFill/>
                    </a:lnT>
                    <a:lnB>
                      <a:noFill/>
                    </a:lnB>
                  </a:tcPr>
                </a:tc>
                <a:tc>
                  <a:txBody>
                    <a:bodyPr/>
                    <a:lstStyle/>
                    <a:p>
                      <a:r>
                        <a:rPr lang="en-US">
                          <a:solidFill>
                            <a:schemeClr val="bg1"/>
                          </a:solidFill>
                        </a:rPr>
                        <a:t>8</a:t>
                      </a:r>
                    </a:p>
                  </a:txBody>
                  <a:tcPr anchor="ctr">
                    <a:lnL>
                      <a:noFill/>
                    </a:lnL>
                    <a:lnR>
                      <a:noFill/>
                    </a:lnR>
                    <a:lnT>
                      <a:noFill/>
                    </a:lnT>
                    <a:lnB>
                      <a:noFill/>
                    </a:lnB>
                  </a:tcPr>
                </a:tc>
                <a:extLst>
                  <a:ext uri="{0D108BD9-81ED-4DB2-BD59-A6C34878D82A}">
                    <a16:rowId xmlns:a16="http://schemas.microsoft.com/office/drawing/2014/main" val="3730011593"/>
                  </a:ext>
                </a:extLst>
              </a:tr>
              <a:tr h="419898">
                <a:tc>
                  <a:txBody>
                    <a:bodyPr/>
                    <a:lstStyle/>
                    <a:p>
                      <a:r>
                        <a:rPr lang="en-US">
                          <a:solidFill>
                            <a:schemeClr val="bg1"/>
                          </a:solidFill>
                        </a:rPr>
                        <a:t>French</a:t>
                      </a:r>
                    </a:p>
                  </a:txBody>
                  <a:tcPr anchor="ctr">
                    <a:lnL>
                      <a:noFill/>
                    </a:lnL>
                    <a:lnR>
                      <a:noFill/>
                    </a:lnR>
                    <a:lnT>
                      <a:noFill/>
                    </a:lnT>
                    <a:lnB>
                      <a:noFill/>
                    </a:lnB>
                  </a:tcPr>
                </a:tc>
                <a:tc>
                  <a:txBody>
                    <a:bodyPr/>
                    <a:lstStyle/>
                    <a:p>
                      <a:r>
                        <a:rPr lang="en-US">
                          <a:solidFill>
                            <a:schemeClr val="bg1"/>
                          </a:solidFill>
                        </a:rPr>
                        <a:t>12.50</a:t>
                      </a:r>
                    </a:p>
                  </a:txBody>
                  <a:tcPr anchor="ctr">
                    <a:lnL>
                      <a:noFill/>
                    </a:lnL>
                    <a:lnR>
                      <a:noFill/>
                    </a:lnR>
                    <a:lnT>
                      <a:noFill/>
                    </a:lnT>
                    <a:lnB>
                      <a:noFill/>
                    </a:lnB>
                  </a:tcPr>
                </a:tc>
                <a:tc>
                  <a:txBody>
                    <a:bodyPr/>
                    <a:lstStyle/>
                    <a:p>
                      <a:r>
                        <a:rPr lang="en-US">
                          <a:solidFill>
                            <a:schemeClr val="bg1"/>
                          </a:solidFill>
                        </a:rPr>
                        <a:t>8</a:t>
                      </a:r>
                    </a:p>
                  </a:txBody>
                  <a:tcPr anchor="ctr">
                    <a:lnL>
                      <a:noFill/>
                    </a:lnL>
                    <a:lnR>
                      <a:noFill/>
                    </a:lnR>
                    <a:lnT>
                      <a:noFill/>
                    </a:lnT>
                    <a:lnB>
                      <a:noFill/>
                    </a:lnB>
                  </a:tcPr>
                </a:tc>
                <a:extLst>
                  <a:ext uri="{0D108BD9-81ED-4DB2-BD59-A6C34878D82A}">
                    <a16:rowId xmlns:a16="http://schemas.microsoft.com/office/drawing/2014/main" val="172591502"/>
                  </a:ext>
                </a:extLst>
              </a:tr>
              <a:tr h="419898">
                <a:tc>
                  <a:txBody>
                    <a:bodyPr/>
                    <a:lstStyle/>
                    <a:p>
                      <a:r>
                        <a:rPr lang="en-US">
                          <a:solidFill>
                            <a:schemeClr val="bg1"/>
                          </a:solidFill>
                        </a:rPr>
                        <a:t>Italian</a:t>
                      </a:r>
                    </a:p>
                  </a:txBody>
                  <a:tcPr anchor="ctr">
                    <a:lnL>
                      <a:noFill/>
                    </a:lnL>
                    <a:lnR>
                      <a:noFill/>
                    </a:lnR>
                    <a:lnT>
                      <a:noFill/>
                    </a:lnT>
                    <a:lnB>
                      <a:noFill/>
                    </a:lnB>
                  </a:tcPr>
                </a:tc>
                <a:tc>
                  <a:txBody>
                    <a:bodyPr/>
                    <a:lstStyle/>
                    <a:p>
                      <a:r>
                        <a:rPr lang="en-US">
                          <a:solidFill>
                            <a:schemeClr val="bg1"/>
                          </a:solidFill>
                        </a:rPr>
                        <a:t>12.50</a:t>
                      </a:r>
                    </a:p>
                  </a:txBody>
                  <a:tcPr anchor="ctr">
                    <a:lnL>
                      <a:noFill/>
                    </a:lnL>
                    <a:lnR>
                      <a:noFill/>
                    </a:lnR>
                    <a:lnT>
                      <a:noFill/>
                    </a:lnT>
                    <a:lnB>
                      <a:noFill/>
                    </a:lnB>
                  </a:tcPr>
                </a:tc>
                <a:tc>
                  <a:txBody>
                    <a:bodyPr/>
                    <a:lstStyle/>
                    <a:p>
                      <a:r>
                        <a:rPr lang="en-US" dirty="0">
                          <a:solidFill>
                            <a:schemeClr val="bg1"/>
                          </a:solidFill>
                        </a:rPr>
                        <a:t>8</a:t>
                      </a:r>
                    </a:p>
                  </a:txBody>
                  <a:tcPr anchor="ctr">
                    <a:lnL>
                      <a:noFill/>
                    </a:lnL>
                    <a:lnR>
                      <a:noFill/>
                    </a:lnR>
                    <a:lnT>
                      <a:noFill/>
                    </a:lnT>
                    <a:lnB>
                      <a:noFill/>
                    </a:lnB>
                  </a:tcPr>
                </a:tc>
                <a:extLst>
                  <a:ext uri="{0D108BD9-81ED-4DB2-BD59-A6C34878D82A}">
                    <a16:rowId xmlns:a16="http://schemas.microsoft.com/office/drawing/2014/main" val="3917245565"/>
                  </a:ext>
                </a:extLst>
              </a:tr>
            </a:tbl>
          </a:graphicData>
        </a:graphic>
      </p:graphicFrame>
    </p:spTree>
    <p:extLst>
      <p:ext uri="{BB962C8B-B14F-4D97-AF65-F5344CB8AC3E}">
        <p14:creationId xmlns:p14="http://schemas.microsoft.com/office/powerpoint/2010/main" val="2432586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DB31D24E-773B-4056-8345-7CB68917979F}"/>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6C22EA-565E-48D5-9E14-91720A3B2E0A}"/>
              </a:ext>
            </a:extLst>
          </p:cNvPr>
          <p:cNvSpPr txBox="1"/>
          <p:nvPr/>
        </p:nvSpPr>
        <p:spPr>
          <a:xfrm>
            <a:off x="2962275" y="3334487"/>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Duplicate Rows Detection:</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Puzzle pieces with solid fill">
            <a:extLst>
              <a:ext uri="{FF2B5EF4-FFF2-40B4-BE49-F238E27FC236}">
                <a16:creationId xmlns:a16="http://schemas.microsoft.com/office/drawing/2014/main" id="{1F7363DE-9D79-410E-9385-BC8E7005B3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5751" y="1993989"/>
            <a:ext cx="1340498" cy="1340498"/>
          </a:xfrm>
          <a:prstGeom prst="rect">
            <a:avLst/>
          </a:prstGeom>
        </p:spPr>
      </p:pic>
    </p:spTree>
    <p:extLst>
      <p:ext uri="{BB962C8B-B14F-4D97-AF65-F5344CB8AC3E}">
        <p14:creationId xmlns:p14="http://schemas.microsoft.com/office/powerpoint/2010/main" val="259505083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8D66A-8DE5-4BB8-A8D1-FD2D9D734C29}"/>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0C486D28-7B75-4E45-8C01-18C99ABABB50}"/>
              </a:ext>
            </a:extLst>
          </p:cNvPr>
          <p:cNvSpPr/>
          <p:nvPr/>
        </p:nvSpPr>
        <p:spPr>
          <a:xfrm>
            <a:off x="-1587500" y="-2387600"/>
            <a:ext cx="15976600" cy="1052830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FE4A61-D90D-48E2-B175-1480BC0094C2}"/>
              </a:ext>
            </a:extLst>
          </p:cNvPr>
          <p:cNvSpPr txBox="1"/>
          <p:nvPr/>
        </p:nvSpPr>
        <p:spPr>
          <a:xfrm>
            <a:off x="2710347" y="903128"/>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Duplicate Rows Detection:</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Puzzle pieces with solid fill">
            <a:extLst>
              <a:ext uri="{FF2B5EF4-FFF2-40B4-BE49-F238E27FC236}">
                <a16:creationId xmlns:a16="http://schemas.microsoft.com/office/drawing/2014/main" id="{0FDBF830-B8CE-4FBC-831D-C030447A2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5194" y="77929"/>
            <a:ext cx="901611" cy="901611"/>
          </a:xfrm>
          <a:prstGeom prst="rect">
            <a:avLst/>
          </a:prstGeom>
        </p:spPr>
      </p:pic>
      <p:pic>
        <p:nvPicPr>
          <p:cNvPr id="7" name="Picture 6">
            <a:extLst>
              <a:ext uri="{FF2B5EF4-FFF2-40B4-BE49-F238E27FC236}">
                <a16:creationId xmlns:a16="http://schemas.microsoft.com/office/drawing/2014/main" id="{6F7AD778-68B1-4791-A790-849225E240D2}"/>
              </a:ext>
            </a:extLst>
          </p:cNvPr>
          <p:cNvPicPr>
            <a:picLocks noChangeAspect="1"/>
          </p:cNvPicPr>
          <p:nvPr/>
        </p:nvPicPr>
        <p:blipFill>
          <a:blip r:embed="rId5"/>
          <a:stretch>
            <a:fillRect/>
          </a:stretch>
        </p:blipFill>
        <p:spPr>
          <a:xfrm>
            <a:off x="4051834" y="4204998"/>
            <a:ext cx="3634841" cy="1104510"/>
          </a:xfrm>
          <a:prstGeom prst="rect">
            <a:avLst/>
          </a:prstGeom>
        </p:spPr>
      </p:pic>
      <p:pic>
        <p:nvPicPr>
          <p:cNvPr id="9" name="Picture 8">
            <a:extLst>
              <a:ext uri="{FF2B5EF4-FFF2-40B4-BE49-F238E27FC236}">
                <a16:creationId xmlns:a16="http://schemas.microsoft.com/office/drawing/2014/main" id="{9D52D4B3-934E-442A-986D-101B387A6936}"/>
              </a:ext>
            </a:extLst>
          </p:cNvPr>
          <p:cNvPicPr>
            <a:picLocks noChangeAspect="1"/>
          </p:cNvPicPr>
          <p:nvPr/>
        </p:nvPicPr>
        <p:blipFill>
          <a:blip r:embed="rId6"/>
          <a:stretch>
            <a:fillRect/>
          </a:stretch>
        </p:blipFill>
        <p:spPr>
          <a:xfrm>
            <a:off x="6732067" y="2404705"/>
            <a:ext cx="5157239" cy="717760"/>
          </a:xfrm>
          <a:prstGeom prst="rect">
            <a:avLst/>
          </a:prstGeom>
        </p:spPr>
      </p:pic>
      <p:sp>
        <p:nvSpPr>
          <p:cNvPr id="10" name="TextBox 9">
            <a:extLst>
              <a:ext uri="{FF2B5EF4-FFF2-40B4-BE49-F238E27FC236}">
                <a16:creationId xmlns:a16="http://schemas.microsoft.com/office/drawing/2014/main" id="{83E01BC5-40CB-40F5-980B-282F89165897}"/>
              </a:ext>
            </a:extLst>
          </p:cNvPr>
          <p:cNvSpPr txBox="1"/>
          <p:nvPr/>
        </p:nvSpPr>
        <p:spPr>
          <a:xfrm>
            <a:off x="838198" y="2028627"/>
            <a:ext cx="5257802" cy="923330"/>
          </a:xfrm>
          <a:prstGeom prst="rect">
            <a:avLst/>
          </a:prstGeom>
          <a:noFill/>
        </p:spPr>
        <p:txBody>
          <a:bodyPr wrap="square" rtlCol="0">
            <a:spAutoFit/>
          </a:bodyPr>
          <a:lstStyle/>
          <a:p>
            <a:r>
              <a:rPr lang="en-US" dirty="0">
                <a:solidFill>
                  <a:schemeClr val="bg1"/>
                </a:solidFill>
              </a:rPr>
              <a:t>SELECT </a:t>
            </a:r>
            <a:r>
              <a:rPr lang="en-US" dirty="0" err="1">
                <a:solidFill>
                  <a:schemeClr val="bg1"/>
                </a:solidFill>
              </a:rPr>
              <a:t>actor_id</a:t>
            </a:r>
            <a:r>
              <a:rPr lang="en-US" dirty="0">
                <a:solidFill>
                  <a:schemeClr val="bg1"/>
                </a:solidFill>
              </a:rPr>
              <a:t>, COUNT(*) </a:t>
            </a:r>
          </a:p>
          <a:p>
            <a:r>
              <a:rPr lang="en-US" dirty="0">
                <a:solidFill>
                  <a:schemeClr val="bg1"/>
                </a:solidFill>
              </a:rPr>
              <a:t>AS Duplicates FROM </a:t>
            </a:r>
            <a:r>
              <a:rPr lang="en-US" dirty="0" err="1">
                <a:solidFill>
                  <a:schemeClr val="bg1"/>
                </a:solidFill>
              </a:rPr>
              <a:t>job_data</a:t>
            </a:r>
            <a:endParaRPr lang="en-US" dirty="0">
              <a:solidFill>
                <a:schemeClr val="bg1"/>
              </a:solidFill>
            </a:endParaRPr>
          </a:p>
          <a:p>
            <a:r>
              <a:rPr lang="en-US" dirty="0">
                <a:solidFill>
                  <a:schemeClr val="bg1"/>
                </a:solidFill>
              </a:rPr>
              <a:t>GROUP BY </a:t>
            </a:r>
            <a:r>
              <a:rPr lang="en-US" dirty="0" err="1">
                <a:solidFill>
                  <a:schemeClr val="bg1"/>
                </a:solidFill>
              </a:rPr>
              <a:t>actor_id</a:t>
            </a:r>
            <a:r>
              <a:rPr lang="en-US" dirty="0">
                <a:solidFill>
                  <a:schemeClr val="bg1"/>
                </a:solidFill>
              </a:rPr>
              <a:t> HAVING COUNT(*) &gt; 1;</a:t>
            </a:r>
          </a:p>
        </p:txBody>
      </p:sp>
    </p:spTree>
    <p:extLst>
      <p:ext uri="{BB962C8B-B14F-4D97-AF65-F5344CB8AC3E}">
        <p14:creationId xmlns:p14="http://schemas.microsoft.com/office/powerpoint/2010/main" val="1013308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AE3BB81D-CF63-4604-9517-27AD007C020B}"/>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4A465F-E33D-48F5-873D-96F1F07B985A}"/>
              </a:ext>
            </a:extLst>
          </p:cNvPr>
          <p:cNvSpPr txBox="1"/>
          <p:nvPr/>
        </p:nvSpPr>
        <p:spPr>
          <a:xfrm>
            <a:off x="2962275" y="3334487"/>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Investigating Metric Spike</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Eye with solid fill">
            <a:extLst>
              <a:ext uri="{FF2B5EF4-FFF2-40B4-BE49-F238E27FC236}">
                <a16:creationId xmlns:a16="http://schemas.microsoft.com/office/drawing/2014/main" id="{BE7E2E35-95E2-4D73-88BB-A8261E3753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1126" y="1713722"/>
            <a:ext cx="1957874" cy="1957874"/>
          </a:xfrm>
          <a:prstGeom prst="rect">
            <a:avLst/>
          </a:prstGeom>
        </p:spPr>
      </p:pic>
    </p:spTree>
    <p:extLst>
      <p:ext uri="{BB962C8B-B14F-4D97-AF65-F5344CB8AC3E}">
        <p14:creationId xmlns:p14="http://schemas.microsoft.com/office/powerpoint/2010/main" val="82296049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1FE90-786B-4314-B9ED-F805CAFFD21E}"/>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sez="http://schemas.microsoft.com/office/powerpoint/2016/sectionzoom" Requires="psez">
          <p:graphicFrame>
            <p:nvGraphicFramePr>
              <p:cNvPr id="4" name="Section Zoom 3">
                <a:extLst>
                  <a:ext uri="{FF2B5EF4-FFF2-40B4-BE49-F238E27FC236}">
                    <a16:creationId xmlns:a16="http://schemas.microsoft.com/office/drawing/2014/main" id="{21E3621A-BC11-41ED-B911-42C471D4A7DB}"/>
                  </a:ext>
                </a:extLst>
              </p:cNvPr>
              <p:cNvGraphicFramePr>
                <a:graphicFrameLocks noChangeAspect="1"/>
              </p:cNvGraphicFramePr>
              <p:nvPr>
                <p:extLst>
                  <p:ext uri="{D42A27DB-BD31-4B8C-83A1-F6EECF244321}">
                    <p14:modId xmlns:p14="http://schemas.microsoft.com/office/powerpoint/2010/main" val="2148317108"/>
                  </p:ext>
                </p:extLst>
              </p:nvPr>
            </p:nvGraphicFramePr>
            <p:xfrm>
              <a:off x="-261937" y="1824333"/>
              <a:ext cx="4376737" cy="2461915"/>
            </p:xfrm>
            <a:graphic>
              <a:graphicData uri="http://schemas.microsoft.com/office/powerpoint/2016/sectionzoom">
                <psez:sectionZm>
                  <psez:sectionZmObj sectionId="{6B528CBD-DA6B-4BA9-BDA3-07625ADA5444}">
                    <psez:zmPr id="{C41045CE-9E63-4C5E-9321-4CB7522007BF}" transitionDur="1000" showBg="0">
                      <p166:blipFill xmlns:p166="http://schemas.microsoft.com/office/powerpoint/2016/6/main">
                        <a:blip r:embed="rId3"/>
                        <a:stretch>
                          <a:fillRect/>
                        </a:stretch>
                      </p166:blipFill>
                      <p166:spPr xmlns:p166="http://schemas.microsoft.com/office/powerpoint/2016/6/main">
                        <a:xfrm>
                          <a:off x="0" y="0"/>
                          <a:ext cx="4376737" cy="2461915"/>
                        </a:xfrm>
                        <a:prstGeom prst="rect">
                          <a:avLst/>
                        </a:prstGeom>
                      </p166:spPr>
                    </psez:zmPr>
                  </psez:sectionZmObj>
                </psez:sectionZm>
              </a:graphicData>
            </a:graphic>
          </p:graphicFrame>
        </mc:Choice>
        <mc:Fallback>
          <p:pic>
            <p:nvPicPr>
              <p:cNvPr id="4" name="Section Zoom 3">
                <a:hlinkClick r:id="rId4" action="ppaction://hlinksldjump"/>
                <a:extLst>
                  <a:ext uri="{FF2B5EF4-FFF2-40B4-BE49-F238E27FC236}">
                    <a16:creationId xmlns:a16="http://schemas.microsoft.com/office/drawing/2014/main" id="{21E3621A-BC11-41ED-B911-42C471D4A7DB}"/>
                  </a:ext>
                </a:extLst>
              </p:cNvPr>
              <p:cNvPicPr>
                <a:picLocks noGrp="1" noRot="1" noChangeAspect="1" noMove="1" noResize="1" noEditPoints="1" noAdjustHandles="1" noChangeArrowheads="1" noChangeShapeType="1"/>
              </p:cNvPicPr>
              <p:nvPr/>
            </p:nvPicPr>
            <p:blipFill>
              <a:blip r:embed="rId3"/>
              <a:stretch>
                <a:fillRect/>
              </a:stretch>
            </p:blipFill>
            <p:spPr>
              <a:xfrm>
                <a:off x="-261937" y="1824333"/>
                <a:ext cx="4376737" cy="246191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2CED4E73-1A47-42D0-BB90-7C09096D0E34}"/>
                  </a:ext>
                </a:extLst>
              </p:cNvPr>
              <p:cNvGraphicFramePr>
                <a:graphicFrameLocks noChangeAspect="1"/>
              </p:cNvGraphicFramePr>
              <p:nvPr>
                <p:extLst>
                  <p:ext uri="{D42A27DB-BD31-4B8C-83A1-F6EECF244321}">
                    <p14:modId xmlns:p14="http://schemas.microsoft.com/office/powerpoint/2010/main" val="2299474956"/>
                  </p:ext>
                </p:extLst>
              </p:nvPr>
            </p:nvGraphicFramePr>
            <p:xfrm>
              <a:off x="4114800" y="1883431"/>
              <a:ext cx="4376738" cy="2461915"/>
            </p:xfrm>
            <a:graphic>
              <a:graphicData uri="http://schemas.microsoft.com/office/powerpoint/2016/sectionzoom">
                <psez:sectionZm>
                  <psez:sectionZmObj sectionId="{BF5F72E1-52BE-4817-A433-87C0EA8BA4D1}">
                    <psez:zmPr id="{709E5528-401E-4626-B78B-C5248583E515}" transitionDur="1000" showBg="0">
                      <p166:blipFill xmlns:p166="http://schemas.microsoft.com/office/powerpoint/2016/6/main">
                        <a:blip r:embed="rId5"/>
                        <a:stretch>
                          <a:fillRect/>
                        </a:stretch>
                      </p166:blipFill>
                      <p166:spPr xmlns:p166="http://schemas.microsoft.com/office/powerpoint/2016/6/main">
                        <a:xfrm>
                          <a:off x="0" y="0"/>
                          <a:ext cx="4376738" cy="2461915"/>
                        </a:xfrm>
                        <a:prstGeom prst="rect">
                          <a:avLst/>
                        </a:prstGeom>
                      </p166:spPr>
                    </psez:zmPr>
                  </psez:sectionZmObj>
                </psez:sectionZm>
              </a:graphicData>
            </a:graphic>
          </p:graphicFrame>
        </mc:Choice>
        <mc:Fallback>
          <p:pic>
            <p:nvPicPr>
              <p:cNvPr id="6" name="Section Zoom 5">
                <a:hlinkClick r:id="rId6" action="ppaction://hlinksldjump"/>
                <a:extLst>
                  <a:ext uri="{FF2B5EF4-FFF2-40B4-BE49-F238E27FC236}">
                    <a16:creationId xmlns:a16="http://schemas.microsoft.com/office/drawing/2014/main" id="{2CED4E73-1A47-42D0-BB90-7C09096D0E34}"/>
                  </a:ext>
                </a:extLst>
              </p:cNvPr>
              <p:cNvPicPr>
                <a:picLocks noGrp="1" noRot="1" noChangeAspect="1" noMove="1" noResize="1" noEditPoints="1" noAdjustHandles="1" noChangeArrowheads="1" noChangeShapeType="1"/>
              </p:cNvPicPr>
              <p:nvPr/>
            </p:nvPicPr>
            <p:blipFill>
              <a:blip r:embed="rId5"/>
              <a:stretch>
                <a:fillRect/>
              </a:stretch>
            </p:blipFill>
            <p:spPr>
              <a:xfrm>
                <a:off x="4114800" y="1883431"/>
                <a:ext cx="4376738" cy="246191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3984CF6D-AEC0-4B0F-9CCB-878E8458A277}"/>
                  </a:ext>
                </a:extLst>
              </p:cNvPr>
              <p:cNvGraphicFramePr>
                <a:graphicFrameLocks noChangeAspect="1"/>
              </p:cNvGraphicFramePr>
              <p:nvPr>
                <p:extLst>
                  <p:ext uri="{D42A27DB-BD31-4B8C-83A1-F6EECF244321}">
                    <p14:modId xmlns:p14="http://schemas.microsoft.com/office/powerpoint/2010/main" val="1327790232"/>
                  </p:ext>
                </p:extLst>
              </p:nvPr>
            </p:nvGraphicFramePr>
            <p:xfrm>
              <a:off x="8332236" y="1824334"/>
              <a:ext cx="4376738" cy="2461915"/>
            </p:xfrm>
            <a:graphic>
              <a:graphicData uri="http://schemas.microsoft.com/office/powerpoint/2016/sectionzoom">
                <psez:sectionZm>
                  <psez:sectionZmObj sectionId="{C86E0BED-0DBA-4CD9-ADAA-9156B49F48F7}">
                    <psez:zmPr id="{44D72132-D7DA-42EA-A50A-0A2E9B050FC9}" transitionDur="1000" showBg="0">
                      <p166:blipFill xmlns:p166="http://schemas.microsoft.com/office/powerpoint/2016/6/main">
                        <a:blip r:embed="rId7"/>
                        <a:stretch>
                          <a:fillRect/>
                        </a:stretch>
                      </p166:blipFill>
                      <p166:spPr xmlns:p166="http://schemas.microsoft.com/office/powerpoint/2016/6/main">
                        <a:xfrm>
                          <a:off x="0" y="0"/>
                          <a:ext cx="4376738" cy="2461915"/>
                        </a:xfrm>
                        <a:prstGeom prst="rect">
                          <a:avLst/>
                        </a:prstGeom>
                      </p166:spPr>
                    </psez:zmPr>
                  </psez:sectionZmObj>
                </psez:sectionZm>
              </a:graphicData>
            </a:graphic>
          </p:graphicFrame>
        </mc:Choice>
        <mc:Fallback>
          <p:pic>
            <p:nvPicPr>
              <p:cNvPr id="8" name="Section Zoom 7">
                <a:hlinkClick r:id="rId8" action="ppaction://hlinksldjump"/>
                <a:extLst>
                  <a:ext uri="{FF2B5EF4-FFF2-40B4-BE49-F238E27FC236}">
                    <a16:creationId xmlns:a16="http://schemas.microsoft.com/office/drawing/2014/main" id="{3984CF6D-AEC0-4B0F-9CCB-878E8458A277}"/>
                  </a:ext>
                </a:extLst>
              </p:cNvPr>
              <p:cNvPicPr>
                <a:picLocks noGrp="1" noRot="1" noChangeAspect="1" noMove="1" noResize="1" noEditPoints="1" noAdjustHandles="1" noChangeArrowheads="1" noChangeShapeType="1"/>
              </p:cNvPicPr>
              <p:nvPr/>
            </p:nvPicPr>
            <p:blipFill>
              <a:blip r:embed="rId7"/>
              <a:stretch>
                <a:fillRect/>
              </a:stretch>
            </p:blipFill>
            <p:spPr>
              <a:xfrm>
                <a:off x="8332236" y="1824334"/>
                <a:ext cx="4376738" cy="246191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8551CB63-73D7-42E9-A285-9F22802D5E2A}"/>
                  </a:ext>
                </a:extLst>
              </p:cNvPr>
              <p:cNvGraphicFramePr>
                <a:graphicFrameLocks noChangeAspect="1"/>
              </p:cNvGraphicFramePr>
              <p:nvPr>
                <p:extLst>
                  <p:ext uri="{D42A27DB-BD31-4B8C-83A1-F6EECF244321}">
                    <p14:modId xmlns:p14="http://schemas.microsoft.com/office/powerpoint/2010/main" val="3767416407"/>
                  </p:ext>
                </p:extLst>
              </p:nvPr>
            </p:nvGraphicFramePr>
            <p:xfrm>
              <a:off x="1926431" y="3949965"/>
              <a:ext cx="4376737" cy="2461915"/>
            </p:xfrm>
            <a:graphic>
              <a:graphicData uri="http://schemas.microsoft.com/office/powerpoint/2016/sectionzoom">
                <psez:sectionZm>
                  <psez:sectionZmObj sectionId="{1DC781C9-B9E9-497C-8E2E-B67E17613316}">
                    <psez:zmPr id="{5B8D12D0-7803-4465-8D39-4E95C1153770}" transitionDur="1000" showBg="0">
                      <p166:blipFill xmlns:p166="http://schemas.microsoft.com/office/powerpoint/2016/6/main">
                        <a:blip r:embed="rId9"/>
                        <a:stretch>
                          <a:fillRect/>
                        </a:stretch>
                      </p166:blipFill>
                      <p166:spPr xmlns:p166="http://schemas.microsoft.com/office/powerpoint/2016/6/main">
                        <a:xfrm>
                          <a:off x="0" y="0"/>
                          <a:ext cx="4376737" cy="2461915"/>
                        </a:xfrm>
                        <a:prstGeom prst="rect">
                          <a:avLst/>
                        </a:prstGeom>
                      </p166:spPr>
                    </psez:zmPr>
                  </psez:sectionZmObj>
                </psez:sectionZm>
              </a:graphicData>
            </a:graphic>
          </p:graphicFrame>
        </mc:Choice>
        <mc:Fallback>
          <p:pic>
            <p:nvPicPr>
              <p:cNvPr id="10" name="Section Zoom 9">
                <a:hlinkClick r:id="rId10" action="ppaction://hlinksldjump"/>
                <a:extLst>
                  <a:ext uri="{FF2B5EF4-FFF2-40B4-BE49-F238E27FC236}">
                    <a16:creationId xmlns:a16="http://schemas.microsoft.com/office/drawing/2014/main" id="{8551CB63-73D7-42E9-A285-9F22802D5E2A}"/>
                  </a:ext>
                </a:extLst>
              </p:cNvPr>
              <p:cNvPicPr>
                <a:picLocks noGrp="1" noRot="1" noChangeAspect="1" noMove="1" noResize="1" noEditPoints="1" noAdjustHandles="1" noChangeArrowheads="1" noChangeShapeType="1"/>
              </p:cNvPicPr>
              <p:nvPr/>
            </p:nvPicPr>
            <p:blipFill>
              <a:blip r:embed="rId9"/>
              <a:stretch>
                <a:fillRect/>
              </a:stretch>
            </p:blipFill>
            <p:spPr>
              <a:xfrm>
                <a:off x="1926431" y="3949965"/>
                <a:ext cx="4376737" cy="246191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9DF89FA8-E9A8-4A9E-83C1-7953CD77AD8F}"/>
                  </a:ext>
                </a:extLst>
              </p:cNvPr>
              <p:cNvGraphicFramePr>
                <a:graphicFrameLocks noChangeAspect="1"/>
              </p:cNvGraphicFramePr>
              <p:nvPr>
                <p:extLst>
                  <p:ext uri="{D42A27DB-BD31-4B8C-83A1-F6EECF244321}">
                    <p14:modId xmlns:p14="http://schemas.microsoft.com/office/powerpoint/2010/main" val="2823118637"/>
                  </p:ext>
                </p:extLst>
              </p:nvPr>
            </p:nvGraphicFramePr>
            <p:xfrm>
              <a:off x="6303168" y="3890868"/>
              <a:ext cx="4376738" cy="2461915"/>
            </p:xfrm>
            <a:graphic>
              <a:graphicData uri="http://schemas.microsoft.com/office/powerpoint/2016/sectionzoom">
                <psez:sectionZm>
                  <psez:sectionZmObj sectionId="{79DBEBB6-B428-467D-B216-AF881AA62F38}">
                    <psez:zmPr id="{B4B8BBD5-FB10-463C-B127-8684190BA54E}" returnToParent="0" transitionDur="1000" showBg="0">
                      <p166:blipFill xmlns:p166="http://schemas.microsoft.com/office/powerpoint/2016/6/main">
                        <a:blip r:embed="rId11"/>
                        <a:stretch>
                          <a:fillRect/>
                        </a:stretch>
                      </p166:blipFill>
                      <p166:spPr xmlns:p166="http://schemas.microsoft.com/office/powerpoint/2016/6/main">
                        <a:xfrm>
                          <a:off x="0" y="0"/>
                          <a:ext cx="4376738" cy="2461915"/>
                        </a:xfrm>
                        <a:prstGeom prst="rect">
                          <a:avLst/>
                        </a:prstGeom>
                      </p166:spPr>
                    </psez:zmPr>
                  </psez:sectionZmObj>
                </psez:sectionZm>
              </a:graphicData>
            </a:graphic>
          </p:graphicFrame>
        </mc:Choice>
        <mc:Fallback>
          <p:pic>
            <p:nvPicPr>
              <p:cNvPr id="12" name="Section Zoom 11">
                <a:hlinkClick r:id="rId12" action="ppaction://hlinksldjump"/>
                <a:extLst>
                  <a:ext uri="{FF2B5EF4-FFF2-40B4-BE49-F238E27FC236}">
                    <a16:creationId xmlns:a16="http://schemas.microsoft.com/office/drawing/2014/main" id="{9DF89FA8-E9A8-4A9E-83C1-7953CD77AD8F}"/>
                  </a:ext>
                </a:extLst>
              </p:cNvPr>
              <p:cNvPicPr>
                <a:picLocks noGrp="1" noRot="1" noChangeAspect="1" noMove="1" noResize="1" noEditPoints="1" noAdjustHandles="1" noChangeArrowheads="1" noChangeShapeType="1"/>
              </p:cNvPicPr>
              <p:nvPr/>
            </p:nvPicPr>
            <p:blipFill>
              <a:blip r:embed="rId11"/>
              <a:stretch>
                <a:fillRect/>
              </a:stretch>
            </p:blipFill>
            <p:spPr>
              <a:xfrm>
                <a:off x="6303168" y="3890868"/>
                <a:ext cx="4376738" cy="2461915"/>
              </a:xfrm>
              <a:prstGeom prst="rect">
                <a:avLst/>
              </a:prstGeom>
            </p:spPr>
          </p:pic>
        </mc:Fallback>
      </mc:AlternateContent>
      <p:sp>
        <p:nvSpPr>
          <p:cNvPr id="13" name="Scroll: Horizontal 12">
            <a:extLst>
              <a:ext uri="{FF2B5EF4-FFF2-40B4-BE49-F238E27FC236}">
                <a16:creationId xmlns:a16="http://schemas.microsoft.com/office/drawing/2014/main" id="{007B256D-93D1-4509-BFAE-2D9A1BF18F47}"/>
              </a:ext>
            </a:extLst>
          </p:cNvPr>
          <p:cNvSpPr/>
          <p:nvPr/>
        </p:nvSpPr>
        <p:spPr>
          <a:xfrm>
            <a:off x="-2133600" y="-2554514"/>
            <a:ext cx="15718971" cy="11146971"/>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76030A0-7AB2-440B-B9D0-9F07922B9C7E}"/>
              </a:ext>
            </a:extLst>
          </p:cNvPr>
          <p:cNvSpPr txBox="1"/>
          <p:nvPr/>
        </p:nvSpPr>
        <p:spPr>
          <a:xfrm>
            <a:off x="2758216" y="1287727"/>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Investigating Metric Spike</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Graphic 15" descr="Eye with solid fill">
            <a:extLst>
              <a:ext uri="{FF2B5EF4-FFF2-40B4-BE49-F238E27FC236}">
                <a16:creationId xmlns:a16="http://schemas.microsoft.com/office/drawing/2014/main" id="{2C875A66-21A7-4385-B470-E46D1AD2A8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48040" y="193647"/>
            <a:ext cx="1295919" cy="1295919"/>
          </a:xfrm>
          <a:prstGeom prst="rect">
            <a:avLst/>
          </a:prstGeom>
        </p:spPr>
      </p:pic>
    </p:spTree>
    <p:extLst>
      <p:ext uri="{BB962C8B-B14F-4D97-AF65-F5344CB8AC3E}">
        <p14:creationId xmlns:p14="http://schemas.microsoft.com/office/powerpoint/2010/main" val="603596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FB0C2F76-FFC9-46F3-9769-983BFA4B8A8C}"/>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0381E3A-818C-478C-8CF8-694DF40C5AC1}"/>
              </a:ext>
            </a:extLst>
          </p:cNvPr>
          <p:cNvSpPr txBox="1"/>
          <p:nvPr/>
        </p:nvSpPr>
        <p:spPr>
          <a:xfrm>
            <a:off x="2962275" y="3334488"/>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User Engagement:</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Users with solid fill">
            <a:extLst>
              <a:ext uri="{FF2B5EF4-FFF2-40B4-BE49-F238E27FC236}">
                <a16:creationId xmlns:a16="http://schemas.microsoft.com/office/drawing/2014/main" id="{6BA574DD-912C-4179-AD6F-52096A80A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8300" y="2133600"/>
            <a:ext cx="1295400" cy="1295400"/>
          </a:xfrm>
          <a:prstGeom prst="rect">
            <a:avLst/>
          </a:prstGeom>
        </p:spPr>
      </p:pic>
    </p:spTree>
    <p:extLst>
      <p:ext uri="{BB962C8B-B14F-4D97-AF65-F5344CB8AC3E}">
        <p14:creationId xmlns:p14="http://schemas.microsoft.com/office/powerpoint/2010/main" val="16978199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7B80B4-2DC5-4ED0-8012-EC2EFAB2496A}"/>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863D81BE-CE17-4366-B732-E0EEC15EA157}"/>
              </a:ext>
            </a:extLst>
          </p:cNvPr>
          <p:cNvSpPr/>
          <p:nvPr/>
        </p:nvSpPr>
        <p:spPr>
          <a:xfrm>
            <a:off x="-2184400" y="-2159000"/>
            <a:ext cx="15138400" cy="1043940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68A6F6-5778-4B36-944A-32B35B3CE496}"/>
              </a:ext>
            </a:extLst>
          </p:cNvPr>
          <p:cNvSpPr txBox="1"/>
          <p:nvPr/>
        </p:nvSpPr>
        <p:spPr>
          <a:xfrm>
            <a:off x="2710347" y="838714"/>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User Engagement:</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Users with solid fill">
            <a:extLst>
              <a:ext uri="{FF2B5EF4-FFF2-40B4-BE49-F238E27FC236}">
                <a16:creationId xmlns:a16="http://schemas.microsoft.com/office/drawing/2014/main" id="{214CB4E8-4BB0-4457-A7A5-20616D8D0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4868" y="37666"/>
            <a:ext cx="1122263" cy="1122263"/>
          </a:xfrm>
          <a:prstGeom prst="rect">
            <a:avLst/>
          </a:prstGeom>
        </p:spPr>
      </p:pic>
      <p:pic>
        <p:nvPicPr>
          <p:cNvPr id="7" name="Picture 6">
            <a:extLst>
              <a:ext uri="{FF2B5EF4-FFF2-40B4-BE49-F238E27FC236}">
                <a16:creationId xmlns:a16="http://schemas.microsoft.com/office/drawing/2014/main" id="{B0976F16-5D3B-4731-8C44-83751E2351B3}"/>
              </a:ext>
            </a:extLst>
          </p:cNvPr>
          <p:cNvPicPr>
            <a:picLocks noChangeAspect="1"/>
          </p:cNvPicPr>
          <p:nvPr/>
        </p:nvPicPr>
        <p:blipFill>
          <a:blip r:embed="rId5"/>
          <a:stretch>
            <a:fillRect/>
          </a:stretch>
        </p:blipFill>
        <p:spPr>
          <a:xfrm>
            <a:off x="9096375" y="4510087"/>
            <a:ext cx="2228850" cy="1952625"/>
          </a:xfrm>
          <a:prstGeom prst="rect">
            <a:avLst/>
          </a:prstGeom>
        </p:spPr>
      </p:pic>
      <p:pic>
        <p:nvPicPr>
          <p:cNvPr id="9" name="Picture 8">
            <a:extLst>
              <a:ext uri="{FF2B5EF4-FFF2-40B4-BE49-F238E27FC236}">
                <a16:creationId xmlns:a16="http://schemas.microsoft.com/office/drawing/2014/main" id="{D81EBFCE-EB15-4681-8A47-1EAED1FFFE26}"/>
              </a:ext>
            </a:extLst>
          </p:cNvPr>
          <p:cNvPicPr>
            <a:picLocks noChangeAspect="1"/>
          </p:cNvPicPr>
          <p:nvPr/>
        </p:nvPicPr>
        <p:blipFill>
          <a:blip r:embed="rId6"/>
          <a:stretch>
            <a:fillRect/>
          </a:stretch>
        </p:blipFill>
        <p:spPr>
          <a:xfrm>
            <a:off x="7290900" y="1978716"/>
            <a:ext cx="4381500" cy="1285875"/>
          </a:xfrm>
          <a:prstGeom prst="rect">
            <a:avLst/>
          </a:prstGeom>
        </p:spPr>
      </p:pic>
      <p:sp>
        <p:nvSpPr>
          <p:cNvPr id="10" name="TextBox 9">
            <a:extLst>
              <a:ext uri="{FF2B5EF4-FFF2-40B4-BE49-F238E27FC236}">
                <a16:creationId xmlns:a16="http://schemas.microsoft.com/office/drawing/2014/main" id="{28A50100-CD21-4589-9712-A8F4F56FEFB2}"/>
              </a:ext>
            </a:extLst>
          </p:cNvPr>
          <p:cNvSpPr txBox="1"/>
          <p:nvPr/>
        </p:nvSpPr>
        <p:spPr>
          <a:xfrm>
            <a:off x="1041400" y="1779366"/>
            <a:ext cx="4940300" cy="2031325"/>
          </a:xfrm>
          <a:prstGeom prst="rect">
            <a:avLst/>
          </a:prstGeom>
          <a:noFill/>
        </p:spPr>
        <p:txBody>
          <a:bodyPr wrap="square" rtlCol="0">
            <a:spAutoFit/>
          </a:bodyPr>
          <a:lstStyle/>
          <a:p>
            <a:r>
              <a:rPr lang="en-US" dirty="0">
                <a:solidFill>
                  <a:schemeClr val="bg1"/>
                </a:solidFill>
              </a:rPr>
              <a:t>SELECT </a:t>
            </a:r>
            <a:r>
              <a:rPr lang="en-US" dirty="0" err="1">
                <a:solidFill>
                  <a:schemeClr val="bg1"/>
                </a:solidFill>
              </a:rPr>
              <a:t>user_id</a:t>
            </a:r>
            <a:r>
              <a:rPr lang="en-US" dirty="0">
                <a:solidFill>
                  <a:schemeClr val="bg1"/>
                </a:solidFill>
              </a:rPr>
              <a:t>,</a:t>
            </a:r>
          </a:p>
          <a:p>
            <a:r>
              <a:rPr lang="en-US" dirty="0">
                <a:solidFill>
                  <a:schemeClr val="bg1"/>
                </a:solidFill>
              </a:rPr>
              <a:t>WEEK(STR_TO_DATE(</a:t>
            </a:r>
            <a:r>
              <a:rPr lang="en-US" dirty="0" err="1">
                <a:solidFill>
                  <a:schemeClr val="bg1"/>
                </a:solidFill>
              </a:rPr>
              <a:t>occurred_at</a:t>
            </a:r>
            <a:r>
              <a:rPr lang="en-US" dirty="0">
                <a:solidFill>
                  <a:schemeClr val="bg1"/>
                </a:solidFill>
              </a:rPr>
              <a:t>, '%Y-%m-%d'), 1) AS </a:t>
            </a:r>
            <a:r>
              <a:rPr lang="en-US" dirty="0" err="1">
                <a:solidFill>
                  <a:schemeClr val="bg1"/>
                </a:solidFill>
              </a:rPr>
              <a:t>week_number</a:t>
            </a:r>
            <a:r>
              <a:rPr lang="en-US" dirty="0">
                <a:solidFill>
                  <a:schemeClr val="bg1"/>
                </a:solidFill>
              </a:rPr>
              <a:t>,</a:t>
            </a:r>
          </a:p>
          <a:p>
            <a:r>
              <a:rPr lang="en-US" dirty="0">
                <a:solidFill>
                  <a:schemeClr val="bg1"/>
                </a:solidFill>
              </a:rPr>
              <a:t>COUNT(*) AS </a:t>
            </a:r>
            <a:r>
              <a:rPr lang="en-US" dirty="0" err="1">
                <a:solidFill>
                  <a:schemeClr val="bg1"/>
                </a:solidFill>
              </a:rPr>
              <a:t>weekly_engagement</a:t>
            </a:r>
            <a:endParaRPr lang="en-US" dirty="0">
              <a:solidFill>
                <a:schemeClr val="bg1"/>
              </a:solidFill>
            </a:endParaRPr>
          </a:p>
          <a:p>
            <a:r>
              <a:rPr lang="en-US" dirty="0">
                <a:solidFill>
                  <a:schemeClr val="bg1"/>
                </a:solidFill>
              </a:rPr>
              <a:t>FROM events GROUP BY </a:t>
            </a:r>
            <a:r>
              <a:rPr lang="en-US" dirty="0" err="1">
                <a:solidFill>
                  <a:schemeClr val="bg1"/>
                </a:solidFill>
              </a:rPr>
              <a:t>user_id</a:t>
            </a:r>
            <a:r>
              <a:rPr lang="en-US" dirty="0">
                <a:solidFill>
                  <a:schemeClr val="bg1"/>
                </a:solidFill>
              </a:rPr>
              <a:t>, </a:t>
            </a:r>
            <a:r>
              <a:rPr lang="en-US" dirty="0" err="1">
                <a:solidFill>
                  <a:schemeClr val="bg1"/>
                </a:solidFill>
              </a:rPr>
              <a:t>week_number</a:t>
            </a:r>
            <a:endParaRPr lang="en-US" dirty="0">
              <a:solidFill>
                <a:schemeClr val="bg1"/>
              </a:solidFill>
            </a:endParaRPr>
          </a:p>
          <a:p>
            <a:r>
              <a:rPr lang="en-US" dirty="0">
                <a:solidFill>
                  <a:schemeClr val="bg1"/>
                </a:solidFill>
              </a:rPr>
              <a:t>ORDER BY </a:t>
            </a:r>
            <a:r>
              <a:rPr lang="en-US" dirty="0" err="1">
                <a:solidFill>
                  <a:schemeClr val="bg1"/>
                </a:solidFill>
              </a:rPr>
              <a:t>user_id</a:t>
            </a:r>
            <a:r>
              <a:rPr lang="en-US" dirty="0">
                <a:solidFill>
                  <a:schemeClr val="bg1"/>
                </a:solidFill>
              </a:rPr>
              <a:t>, </a:t>
            </a:r>
            <a:r>
              <a:rPr lang="en-US" dirty="0" err="1">
                <a:solidFill>
                  <a:schemeClr val="bg1"/>
                </a:solidFill>
              </a:rPr>
              <a:t>week_number</a:t>
            </a:r>
            <a:endParaRPr lang="en-US" dirty="0">
              <a:solidFill>
                <a:schemeClr val="bg1"/>
              </a:solidFill>
            </a:endParaRPr>
          </a:p>
          <a:p>
            <a:r>
              <a:rPr lang="en-US" dirty="0">
                <a:solidFill>
                  <a:schemeClr val="bg1"/>
                </a:solidFill>
              </a:rPr>
              <a:t>LIMIT 10;</a:t>
            </a:r>
          </a:p>
        </p:txBody>
      </p:sp>
      <p:graphicFrame>
        <p:nvGraphicFramePr>
          <p:cNvPr id="11" name="Table 10">
            <a:extLst>
              <a:ext uri="{FF2B5EF4-FFF2-40B4-BE49-F238E27FC236}">
                <a16:creationId xmlns:a16="http://schemas.microsoft.com/office/drawing/2014/main" id="{7D5502C6-EBBC-4687-9947-8BCE4171D48E}"/>
              </a:ext>
            </a:extLst>
          </p:cNvPr>
          <p:cNvGraphicFramePr>
            <a:graphicFrameLocks noGrp="1"/>
          </p:cNvGraphicFramePr>
          <p:nvPr>
            <p:extLst>
              <p:ext uri="{D42A27DB-BD31-4B8C-83A1-F6EECF244321}">
                <p14:modId xmlns:p14="http://schemas.microsoft.com/office/powerpoint/2010/main" val="3627764277"/>
              </p:ext>
            </p:extLst>
          </p:nvPr>
        </p:nvGraphicFramePr>
        <p:xfrm>
          <a:off x="1257300" y="3894254"/>
          <a:ext cx="5162550" cy="2926080"/>
        </p:xfrm>
        <a:graphic>
          <a:graphicData uri="http://schemas.openxmlformats.org/drawingml/2006/table">
            <a:tbl>
              <a:tblPr/>
              <a:tblGrid>
                <a:gridCol w="1714500">
                  <a:extLst>
                    <a:ext uri="{9D8B030D-6E8A-4147-A177-3AD203B41FA5}">
                      <a16:colId xmlns:a16="http://schemas.microsoft.com/office/drawing/2014/main" val="3292522455"/>
                    </a:ext>
                  </a:extLst>
                </a:gridCol>
                <a:gridCol w="1714500">
                  <a:extLst>
                    <a:ext uri="{9D8B030D-6E8A-4147-A177-3AD203B41FA5}">
                      <a16:colId xmlns:a16="http://schemas.microsoft.com/office/drawing/2014/main" val="1912029457"/>
                    </a:ext>
                  </a:extLst>
                </a:gridCol>
                <a:gridCol w="1733550">
                  <a:extLst>
                    <a:ext uri="{9D8B030D-6E8A-4147-A177-3AD203B41FA5}">
                      <a16:colId xmlns:a16="http://schemas.microsoft.com/office/drawing/2014/main" val="3617117894"/>
                    </a:ext>
                  </a:extLst>
                </a:gridCol>
              </a:tblGrid>
              <a:tr h="319961">
                <a:tc>
                  <a:txBody>
                    <a:bodyPr/>
                    <a:lstStyle/>
                    <a:p>
                      <a:r>
                        <a:rPr lang="en-US" dirty="0" err="1">
                          <a:solidFill>
                            <a:schemeClr val="bg1"/>
                          </a:solidFill>
                        </a:rPr>
                        <a:t>User_id</a:t>
                      </a:r>
                      <a:endParaRPr lang="en-US" dirty="0">
                        <a:solidFill>
                          <a:schemeClr val="bg1"/>
                        </a:solidFill>
                      </a:endParaRPr>
                    </a:p>
                  </a:txBody>
                  <a:tcPr anchor="ctr">
                    <a:lnL>
                      <a:noFill/>
                    </a:lnL>
                    <a:lnR>
                      <a:noFill/>
                    </a:lnR>
                    <a:lnT>
                      <a:noFill/>
                    </a:lnT>
                    <a:lnB>
                      <a:noFill/>
                    </a:lnB>
                  </a:tcPr>
                </a:tc>
                <a:tc>
                  <a:txBody>
                    <a:bodyPr/>
                    <a:lstStyle/>
                    <a:p>
                      <a:r>
                        <a:rPr lang="en-US" dirty="0" err="1">
                          <a:solidFill>
                            <a:schemeClr val="bg1"/>
                          </a:solidFill>
                        </a:rPr>
                        <a:t>Week_num</a:t>
                      </a:r>
                      <a:endParaRPr lang="en-US" dirty="0">
                        <a:solidFill>
                          <a:schemeClr val="bg1"/>
                        </a:solidFill>
                      </a:endParaRPr>
                    </a:p>
                  </a:txBody>
                  <a:tcPr anchor="ctr">
                    <a:lnL>
                      <a:noFill/>
                    </a:lnL>
                    <a:lnR>
                      <a:noFill/>
                    </a:lnR>
                    <a:lnT>
                      <a:noFill/>
                    </a:lnT>
                    <a:lnB>
                      <a:noFill/>
                    </a:lnB>
                  </a:tcPr>
                </a:tc>
                <a:tc>
                  <a:txBody>
                    <a:bodyPr/>
                    <a:lstStyle/>
                    <a:p>
                      <a:r>
                        <a:rPr lang="en-US" dirty="0" err="1">
                          <a:solidFill>
                            <a:schemeClr val="bg1"/>
                          </a:solidFill>
                        </a:rPr>
                        <a:t>Weekly_engag</a:t>
                      </a:r>
                      <a:endParaRPr lang="en-US" dirty="0">
                        <a:solidFill>
                          <a:schemeClr val="bg1"/>
                        </a:solidFill>
                      </a:endParaRPr>
                    </a:p>
                  </a:txBody>
                  <a:tcPr anchor="ctr">
                    <a:lnL>
                      <a:noFill/>
                    </a:lnL>
                    <a:lnR>
                      <a:noFill/>
                    </a:lnR>
                    <a:lnT>
                      <a:noFill/>
                    </a:lnT>
                    <a:lnB>
                      <a:noFill/>
                    </a:lnB>
                  </a:tcPr>
                </a:tc>
                <a:extLst>
                  <a:ext uri="{0D108BD9-81ED-4DB2-BD59-A6C34878D82A}">
                    <a16:rowId xmlns:a16="http://schemas.microsoft.com/office/drawing/2014/main" val="3998005264"/>
                  </a:ext>
                </a:extLst>
              </a:tr>
              <a:tr h="319961">
                <a:tc>
                  <a:txBody>
                    <a:bodyPr/>
                    <a:lstStyle/>
                    <a:p>
                      <a:r>
                        <a:rPr lang="en-US">
                          <a:solidFill>
                            <a:schemeClr val="bg1"/>
                          </a:solidFill>
                        </a:rPr>
                        <a:t>4</a:t>
                      </a:r>
                    </a:p>
                  </a:txBody>
                  <a:tcPr anchor="ctr">
                    <a:lnL>
                      <a:noFill/>
                    </a:lnL>
                    <a:lnR>
                      <a:noFill/>
                    </a:lnR>
                    <a:lnT>
                      <a:noFill/>
                    </a:lnT>
                    <a:lnB>
                      <a:noFill/>
                    </a:lnB>
                  </a:tcPr>
                </a:tc>
                <a:tc>
                  <a:txBody>
                    <a:bodyPr/>
                    <a:lstStyle/>
                    <a:p>
                      <a:r>
                        <a:rPr lang="en-US" dirty="0">
                          <a:solidFill>
                            <a:schemeClr val="bg1"/>
                          </a:solidFill>
                        </a:rPr>
                        <a:t>20</a:t>
                      </a:r>
                    </a:p>
                  </a:txBody>
                  <a:tcPr anchor="ctr">
                    <a:lnL>
                      <a:noFill/>
                    </a:lnL>
                    <a:lnR>
                      <a:noFill/>
                    </a:lnR>
                    <a:lnT>
                      <a:noFill/>
                    </a:lnT>
                    <a:lnB>
                      <a:noFill/>
                    </a:lnB>
                  </a:tcPr>
                </a:tc>
                <a:tc>
                  <a:txBody>
                    <a:bodyPr/>
                    <a:lstStyle/>
                    <a:p>
                      <a:r>
                        <a:rPr lang="en-US">
                          <a:solidFill>
                            <a:schemeClr val="bg1"/>
                          </a:solidFill>
                        </a:rPr>
                        <a:t>16</a:t>
                      </a:r>
                    </a:p>
                  </a:txBody>
                  <a:tcPr anchor="ctr">
                    <a:lnL>
                      <a:noFill/>
                    </a:lnL>
                    <a:lnR>
                      <a:noFill/>
                    </a:lnR>
                    <a:lnT>
                      <a:noFill/>
                    </a:lnT>
                    <a:lnB>
                      <a:noFill/>
                    </a:lnB>
                  </a:tcPr>
                </a:tc>
                <a:extLst>
                  <a:ext uri="{0D108BD9-81ED-4DB2-BD59-A6C34878D82A}">
                    <a16:rowId xmlns:a16="http://schemas.microsoft.com/office/drawing/2014/main" val="4142602435"/>
                  </a:ext>
                </a:extLst>
              </a:tr>
              <a:tr h="319961">
                <a:tc>
                  <a:txBody>
                    <a:bodyPr/>
                    <a:lstStyle/>
                    <a:p>
                      <a:r>
                        <a:rPr lang="en-US">
                          <a:solidFill>
                            <a:schemeClr val="bg1"/>
                          </a:solidFill>
                        </a:rPr>
                        <a:t>4</a:t>
                      </a:r>
                    </a:p>
                  </a:txBody>
                  <a:tcPr anchor="ctr">
                    <a:lnL>
                      <a:noFill/>
                    </a:lnL>
                    <a:lnR>
                      <a:noFill/>
                    </a:lnR>
                    <a:lnT>
                      <a:noFill/>
                    </a:lnT>
                    <a:lnB>
                      <a:noFill/>
                    </a:lnB>
                  </a:tcPr>
                </a:tc>
                <a:tc>
                  <a:txBody>
                    <a:bodyPr/>
                    <a:lstStyle/>
                    <a:p>
                      <a:r>
                        <a:rPr lang="en-US">
                          <a:solidFill>
                            <a:schemeClr val="bg1"/>
                          </a:solidFill>
                        </a:rPr>
                        <a:t>21</a:t>
                      </a:r>
                    </a:p>
                  </a:txBody>
                  <a:tcPr anchor="ctr">
                    <a:lnL>
                      <a:noFill/>
                    </a:lnL>
                    <a:lnR>
                      <a:noFill/>
                    </a:lnR>
                    <a:lnT>
                      <a:noFill/>
                    </a:lnT>
                    <a:lnB>
                      <a:noFill/>
                    </a:lnB>
                  </a:tcPr>
                </a:tc>
                <a:tc>
                  <a:txBody>
                    <a:bodyPr/>
                    <a:lstStyle/>
                    <a:p>
                      <a:r>
                        <a:rPr lang="en-US">
                          <a:solidFill>
                            <a:schemeClr val="bg1"/>
                          </a:solidFill>
                        </a:rPr>
                        <a:t>25</a:t>
                      </a:r>
                    </a:p>
                  </a:txBody>
                  <a:tcPr anchor="ctr">
                    <a:lnL>
                      <a:noFill/>
                    </a:lnL>
                    <a:lnR>
                      <a:noFill/>
                    </a:lnR>
                    <a:lnT>
                      <a:noFill/>
                    </a:lnT>
                    <a:lnB>
                      <a:noFill/>
                    </a:lnB>
                  </a:tcPr>
                </a:tc>
                <a:extLst>
                  <a:ext uri="{0D108BD9-81ED-4DB2-BD59-A6C34878D82A}">
                    <a16:rowId xmlns:a16="http://schemas.microsoft.com/office/drawing/2014/main" val="2506874083"/>
                  </a:ext>
                </a:extLst>
              </a:tr>
              <a:tr h="319961">
                <a:tc>
                  <a:txBody>
                    <a:bodyPr/>
                    <a:lstStyle/>
                    <a:p>
                      <a:r>
                        <a:rPr lang="en-US">
                          <a:solidFill>
                            <a:schemeClr val="bg1"/>
                          </a:solidFill>
                        </a:rPr>
                        <a:t>4</a:t>
                      </a:r>
                    </a:p>
                  </a:txBody>
                  <a:tcPr anchor="ctr">
                    <a:lnL>
                      <a:noFill/>
                    </a:lnL>
                    <a:lnR>
                      <a:noFill/>
                    </a:lnR>
                    <a:lnT>
                      <a:noFill/>
                    </a:lnT>
                    <a:lnB>
                      <a:noFill/>
                    </a:lnB>
                  </a:tcPr>
                </a:tc>
                <a:tc>
                  <a:txBody>
                    <a:bodyPr/>
                    <a:lstStyle/>
                    <a:p>
                      <a:r>
                        <a:rPr lang="en-US">
                          <a:solidFill>
                            <a:schemeClr val="bg1"/>
                          </a:solidFill>
                        </a:rPr>
                        <a:t>24</a:t>
                      </a:r>
                    </a:p>
                  </a:txBody>
                  <a:tcPr anchor="ctr">
                    <a:lnL>
                      <a:noFill/>
                    </a:lnL>
                    <a:lnR>
                      <a:noFill/>
                    </a:lnR>
                    <a:lnT>
                      <a:noFill/>
                    </a:lnT>
                    <a:lnB>
                      <a:noFill/>
                    </a:lnB>
                  </a:tcPr>
                </a:tc>
                <a:tc>
                  <a:txBody>
                    <a:bodyPr/>
                    <a:lstStyle/>
                    <a:p>
                      <a:r>
                        <a:rPr lang="en-US">
                          <a:solidFill>
                            <a:schemeClr val="bg1"/>
                          </a:solidFill>
                        </a:rPr>
                        <a:t>15</a:t>
                      </a:r>
                    </a:p>
                  </a:txBody>
                  <a:tcPr anchor="ctr">
                    <a:lnL>
                      <a:noFill/>
                    </a:lnL>
                    <a:lnR>
                      <a:noFill/>
                    </a:lnR>
                    <a:lnT>
                      <a:noFill/>
                    </a:lnT>
                    <a:lnB>
                      <a:noFill/>
                    </a:lnB>
                  </a:tcPr>
                </a:tc>
                <a:extLst>
                  <a:ext uri="{0D108BD9-81ED-4DB2-BD59-A6C34878D82A}">
                    <a16:rowId xmlns:a16="http://schemas.microsoft.com/office/drawing/2014/main" val="1237871814"/>
                  </a:ext>
                </a:extLst>
              </a:tr>
              <a:tr h="319961">
                <a:tc>
                  <a:txBody>
                    <a:bodyPr/>
                    <a:lstStyle/>
                    <a:p>
                      <a:r>
                        <a:rPr lang="en-US">
                          <a:solidFill>
                            <a:schemeClr val="bg1"/>
                          </a:solidFill>
                        </a:rPr>
                        <a:t>4</a:t>
                      </a:r>
                    </a:p>
                  </a:txBody>
                  <a:tcPr anchor="ctr">
                    <a:lnL>
                      <a:noFill/>
                    </a:lnL>
                    <a:lnR>
                      <a:noFill/>
                    </a:lnR>
                    <a:lnT>
                      <a:noFill/>
                    </a:lnT>
                    <a:lnB>
                      <a:noFill/>
                    </a:lnB>
                  </a:tcPr>
                </a:tc>
                <a:tc>
                  <a:txBody>
                    <a:bodyPr/>
                    <a:lstStyle/>
                    <a:p>
                      <a:r>
                        <a:rPr lang="en-US">
                          <a:solidFill>
                            <a:schemeClr val="bg1"/>
                          </a:solidFill>
                        </a:rPr>
                        <a:t>25</a:t>
                      </a:r>
                    </a:p>
                  </a:txBody>
                  <a:tcPr anchor="ctr">
                    <a:lnL>
                      <a:noFill/>
                    </a:lnL>
                    <a:lnR>
                      <a:noFill/>
                    </a:lnR>
                    <a:lnT>
                      <a:noFill/>
                    </a:lnT>
                    <a:lnB>
                      <a:noFill/>
                    </a:lnB>
                  </a:tcPr>
                </a:tc>
                <a:tc>
                  <a:txBody>
                    <a:bodyPr/>
                    <a:lstStyle/>
                    <a:p>
                      <a:r>
                        <a:rPr lang="en-US">
                          <a:solidFill>
                            <a:schemeClr val="bg1"/>
                          </a:solidFill>
                        </a:rPr>
                        <a:t>23</a:t>
                      </a:r>
                    </a:p>
                  </a:txBody>
                  <a:tcPr anchor="ctr">
                    <a:lnL>
                      <a:noFill/>
                    </a:lnL>
                    <a:lnR>
                      <a:noFill/>
                    </a:lnR>
                    <a:lnT>
                      <a:noFill/>
                    </a:lnT>
                    <a:lnB>
                      <a:noFill/>
                    </a:lnB>
                  </a:tcPr>
                </a:tc>
                <a:extLst>
                  <a:ext uri="{0D108BD9-81ED-4DB2-BD59-A6C34878D82A}">
                    <a16:rowId xmlns:a16="http://schemas.microsoft.com/office/drawing/2014/main" val="1727567748"/>
                  </a:ext>
                </a:extLst>
              </a:tr>
              <a:tr h="319961">
                <a:tc>
                  <a:txBody>
                    <a:bodyPr/>
                    <a:lstStyle/>
                    <a:p>
                      <a:r>
                        <a:rPr lang="en-US">
                          <a:solidFill>
                            <a:schemeClr val="bg1"/>
                          </a:solidFill>
                        </a:rPr>
                        <a:t>4</a:t>
                      </a:r>
                    </a:p>
                  </a:txBody>
                  <a:tcPr anchor="ctr">
                    <a:lnL>
                      <a:noFill/>
                    </a:lnL>
                    <a:lnR>
                      <a:noFill/>
                    </a:lnR>
                    <a:lnT>
                      <a:noFill/>
                    </a:lnT>
                    <a:lnB>
                      <a:noFill/>
                    </a:lnB>
                  </a:tcPr>
                </a:tc>
                <a:tc>
                  <a:txBody>
                    <a:bodyPr/>
                    <a:lstStyle/>
                    <a:p>
                      <a:r>
                        <a:rPr lang="en-US">
                          <a:solidFill>
                            <a:schemeClr val="bg1"/>
                          </a:solidFill>
                        </a:rPr>
                        <a:t>29</a:t>
                      </a:r>
                    </a:p>
                  </a:txBody>
                  <a:tcPr anchor="ctr">
                    <a:lnL>
                      <a:noFill/>
                    </a:lnL>
                    <a:lnR>
                      <a:noFill/>
                    </a:lnR>
                    <a:lnT>
                      <a:noFill/>
                    </a:lnT>
                    <a:lnB>
                      <a:noFill/>
                    </a:lnB>
                  </a:tcPr>
                </a:tc>
                <a:tc>
                  <a:txBody>
                    <a:bodyPr/>
                    <a:lstStyle/>
                    <a:p>
                      <a:r>
                        <a:rPr lang="en-US">
                          <a:solidFill>
                            <a:schemeClr val="bg1"/>
                          </a:solidFill>
                        </a:rPr>
                        <a:t>14</a:t>
                      </a:r>
                    </a:p>
                  </a:txBody>
                  <a:tcPr anchor="ctr">
                    <a:lnL>
                      <a:noFill/>
                    </a:lnL>
                    <a:lnR>
                      <a:noFill/>
                    </a:lnR>
                    <a:lnT>
                      <a:noFill/>
                    </a:lnT>
                    <a:lnB>
                      <a:noFill/>
                    </a:lnB>
                  </a:tcPr>
                </a:tc>
                <a:extLst>
                  <a:ext uri="{0D108BD9-81ED-4DB2-BD59-A6C34878D82A}">
                    <a16:rowId xmlns:a16="http://schemas.microsoft.com/office/drawing/2014/main" val="650663604"/>
                  </a:ext>
                </a:extLst>
              </a:tr>
              <a:tr h="319961">
                <a:tc>
                  <a:txBody>
                    <a:bodyPr/>
                    <a:lstStyle/>
                    <a:p>
                      <a:r>
                        <a:rPr lang="en-US">
                          <a:solidFill>
                            <a:schemeClr val="bg1"/>
                          </a:solidFill>
                        </a:rPr>
                        <a:t>8</a:t>
                      </a:r>
                    </a:p>
                  </a:txBody>
                  <a:tcPr anchor="ctr">
                    <a:lnL>
                      <a:noFill/>
                    </a:lnL>
                    <a:lnR>
                      <a:noFill/>
                    </a:lnR>
                    <a:lnT>
                      <a:noFill/>
                    </a:lnT>
                    <a:lnB>
                      <a:noFill/>
                    </a:lnB>
                  </a:tcPr>
                </a:tc>
                <a:tc>
                  <a:txBody>
                    <a:bodyPr/>
                    <a:lstStyle/>
                    <a:p>
                      <a:r>
                        <a:rPr lang="en-US">
                          <a:solidFill>
                            <a:schemeClr val="bg1"/>
                          </a:solidFill>
                        </a:rPr>
                        <a:t>20</a:t>
                      </a:r>
                    </a:p>
                  </a:txBody>
                  <a:tcPr anchor="ctr">
                    <a:lnL>
                      <a:noFill/>
                    </a:lnL>
                    <a:lnR>
                      <a:noFill/>
                    </a:lnR>
                    <a:lnT>
                      <a:noFill/>
                    </a:lnT>
                    <a:lnB>
                      <a:noFill/>
                    </a:lnB>
                  </a:tcPr>
                </a:tc>
                <a:tc>
                  <a:txBody>
                    <a:bodyPr/>
                    <a:lstStyle/>
                    <a:p>
                      <a:r>
                        <a:rPr lang="en-US">
                          <a:solidFill>
                            <a:schemeClr val="bg1"/>
                          </a:solidFill>
                        </a:rPr>
                        <a:t>14</a:t>
                      </a:r>
                    </a:p>
                  </a:txBody>
                  <a:tcPr anchor="ctr">
                    <a:lnL>
                      <a:noFill/>
                    </a:lnL>
                    <a:lnR>
                      <a:noFill/>
                    </a:lnR>
                    <a:lnT>
                      <a:noFill/>
                    </a:lnT>
                    <a:lnB>
                      <a:noFill/>
                    </a:lnB>
                  </a:tcPr>
                </a:tc>
                <a:extLst>
                  <a:ext uri="{0D108BD9-81ED-4DB2-BD59-A6C34878D82A}">
                    <a16:rowId xmlns:a16="http://schemas.microsoft.com/office/drawing/2014/main" val="410990674"/>
                  </a:ext>
                </a:extLst>
              </a:tr>
              <a:tr h="319961">
                <a:tc>
                  <a:txBody>
                    <a:bodyPr/>
                    <a:lstStyle/>
                    <a:p>
                      <a:r>
                        <a:rPr lang="en-US">
                          <a:solidFill>
                            <a:schemeClr val="bg1"/>
                          </a:solidFill>
                        </a:rPr>
                        <a:t>8</a:t>
                      </a:r>
                    </a:p>
                  </a:txBody>
                  <a:tcPr anchor="ctr">
                    <a:lnL>
                      <a:noFill/>
                    </a:lnL>
                    <a:lnR>
                      <a:noFill/>
                    </a:lnR>
                    <a:lnT>
                      <a:noFill/>
                    </a:lnT>
                    <a:lnB>
                      <a:noFill/>
                    </a:lnB>
                  </a:tcPr>
                </a:tc>
                <a:tc>
                  <a:txBody>
                    <a:bodyPr/>
                    <a:lstStyle/>
                    <a:p>
                      <a:r>
                        <a:rPr lang="en-US">
                          <a:solidFill>
                            <a:schemeClr val="bg1"/>
                          </a:solidFill>
                        </a:rPr>
                        <a:t>21</a:t>
                      </a:r>
                    </a:p>
                  </a:txBody>
                  <a:tcPr anchor="ctr">
                    <a:lnL>
                      <a:noFill/>
                    </a:lnL>
                    <a:lnR>
                      <a:noFill/>
                    </a:lnR>
                    <a:lnT>
                      <a:noFill/>
                    </a:lnT>
                    <a:lnB>
                      <a:noFill/>
                    </a:lnB>
                  </a:tcPr>
                </a:tc>
                <a:tc>
                  <a:txBody>
                    <a:bodyPr/>
                    <a:lstStyle/>
                    <a:p>
                      <a:r>
                        <a:rPr lang="en-US" dirty="0">
                          <a:solidFill>
                            <a:schemeClr val="bg1"/>
                          </a:solidFill>
                        </a:rPr>
                        <a:t>15</a:t>
                      </a:r>
                    </a:p>
                  </a:txBody>
                  <a:tcPr anchor="ctr">
                    <a:lnL>
                      <a:noFill/>
                    </a:lnL>
                    <a:lnR>
                      <a:noFill/>
                    </a:lnR>
                    <a:lnT>
                      <a:noFill/>
                    </a:lnT>
                    <a:lnB>
                      <a:noFill/>
                    </a:lnB>
                  </a:tcPr>
                </a:tc>
                <a:extLst>
                  <a:ext uri="{0D108BD9-81ED-4DB2-BD59-A6C34878D82A}">
                    <a16:rowId xmlns:a16="http://schemas.microsoft.com/office/drawing/2014/main" val="1487397036"/>
                  </a:ext>
                </a:extLst>
              </a:tr>
            </a:tbl>
          </a:graphicData>
        </a:graphic>
      </p:graphicFrame>
    </p:spTree>
    <p:extLst>
      <p:ext uri="{BB962C8B-B14F-4D97-AF65-F5344CB8AC3E}">
        <p14:creationId xmlns:p14="http://schemas.microsoft.com/office/powerpoint/2010/main" val="536176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D3BF96A2-1E1D-47B6-8FD5-F00F402021AF}"/>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60BB8E-6E4F-48BD-877D-0A6486550B53}"/>
              </a:ext>
            </a:extLst>
          </p:cNvPr>
          <p:cNvSpPr txBox="1"/>
          <p:nvPr/>
        </p:nvSpPr>
        <p:spPr>
          <a:xfrm>
            <a:off x="2962275" y="3334489"/>
            <a:ext cx="6771303"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User Growth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Upward trend with solid fill">
            <a:extLst>
              <a:ext uri="{FF2B5EF4-FFF2-40B4-BE49-F238E27FC236}">
                <a16:creationId xmlns:a16="http://schemas.microsoft.com/office/drawing/2014/main" id="{1B274A0F-AE08-4707-859B-C75D38A1A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5450" y="2153389"/>
            <a:ext cx="1181100" cy="1181100"/>
          </a:xfrm>
          <a:prstGeom prst="rect">
            <a:avLst/>
          </a:prstGeom>
        </p:spPr>
      </p:pic>
    </p:spTree>
    <p:extLst>
      <p:ext uri="{BB962C8B-B14F-4D97-AF65-F5344CB8AC3E}">
        <p14:creationId xmlns:p14="http://schemas.microsoft.com/office/powerpoint/2010/main" val="303001241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0D984-9F90-4037-9969-15DFB0E3FF7B}"/>
              </a:ext>
            </a:extLst>
          </p:cNvPr>
          <p:cNvPicPr>
            <a:picLocks noChangeAspect="1"/>
          </p:cNvPicPr>
          <p:nvPr/>
        </p:nvPicPr>
        <p:blipFill>
          <a:blip r:embed="rId3"/>
          <a:stretch>
            <a:fillRect/>
          </a:stretch>
        </p:blipFill>
        <p:spPr>
          <a:xfrm>
            <a:off x="6975186" y="1201848"/>
            <a:ext cx="4134427" cy="1638529"/>
          </a:xfrm>
          <a:prstGeom prst="rect">
            <a:avLst/>
          </a:prstGeom>
        </p:spPr>
      </p:pic>
      <p:pic>
        <p:nvPicPr>
          <p:cNvPr id="5" name="Picture 4">
            <a:extLst>
              <a:ext uri="{FF2B5EF4-FFF2-40B4-BE49-F238E27FC236}">
                <a16:creationId xmlns:a16="http://schemas.microsoft.com/office/drawing/2014/main" id="{27888B4A-96DF-4863-A1DF-CD9C90E44DD5}"/>
              </a:ext>
            </a:extLst>
          </p:cNvPr>
          <p:cNvPicPr>
            <a:picLocks noChangeAspect="1"/>
          </p:cNvPicPr>
          <p:nvPr/>
        </p:nvPicPr>
        <p:blipFill>
          <a:blip r:embed="rId4"/>
          <a:stretch>
            <a:fillRect/>
          </a:stretch>
        </p:blipFill>
        <p:spPr>
          <a:xfrm>
            <a:off x="6739120" y="4017623"/>
            <a:ext cx="5081693" cy="1929605"/>
          </a:xfrm>
          <a:prstGeom prst="rect">
            <a:avLst/>
          </a:prstGeom>
        </p:spPr>
      </p:pic>
      <p:sp>
        <p:nvSpPr>
          <p:cNvPr id="6" name="TextBox 5">
            <a:extLst>
              <a:ext uri="{FF2B5EF4-FFF2-40B4-BE49-F238E27FC236}">
                <a16:creationId xmlns:a16="http://schemas.microsoft.com/office/drawing/2014/main" id="{20E447E2-461B-43A1-BF6D-4459434131A0}"/>
              </a:ext>
            </a:extLst>
          </p:cNvPr>
          <p:cNvSpPr txBox="1"/>
          <p:nvPr/>
        </p:nvSpPr>
        <p:spPr>
          <a:xfrm>
            <a:off x="190500" y="1000125"/>
            <a:ext cx="6689435" cy="2308324"/>
          </a:xfrm>
          <a:prstGeom prst="rect">
            <a:avLst/>
          </a:prstGeom>
          <a:noFill/>
        </p:spPr>
        <p:txBody>
          <a:bodyPr wrap="square" rtlCol="0">
            <a:spAutoFit/>
          </a:bodyPr>
          <a:lstStyle/>
          <a:p>
            <a:r>
              <a:rPr lang="en-US" dirty="0">
                <a:solidFill>
                  <a:schemeClr val="bg1"/>
                </a:solidFill>
              </a:rPr>
              <a:t>LOAD DATA INFILE </a:t>
            </a:r>
          </a:p>
          <a:p>
            <a:r>
              <a:rPr lang="en-US" dirty="0">
                <a:solidFill>
                  <a:schemeClr val="bg1"/>
                </a:solidFill>
              </a:rPr>
              <a:t>"C:/ProgramData/MySQL/MySQL Server 8.0/Uploads/job_data.csv“</a:t>
            </a:r>
          </a:p>
          <a:p>
            <a:r>
              <a:rPr lang="en-US" dirty="0">
                <a:solidFill>
                  <a:schemeClr val="bg1"/>
                </a:solidFill>
              </a:rPr>
              <a:t>INTO TABLE </a:t>
            </a:r>
            <a:r>
              <a:rPr lang="en-US" dirty="0" err="1">
                <a:solidFill>
                  <a:schemeClr val="bg1"/>
                </a:solidFill>
              </a:rPr>
              <a:t>job_data</a:t>
            </a:r>
            <a:endParaRPr lang="en-US" dirty="0">
              <a:solidFill>
                <a:schemeClr val="bg1"/>
              </a:solidFill>
            </a:endParaRPr>
          </a:p>
          <a:p>
            <a:r>
              <a:rPr lang="en-US" dirty="0">
                <a:solidFill>
                  <a:schemeClr val="bg1"/>
                </a:solidFill>
              </a:rPr>
              <a:t>FIELDS TERMINATED BY',’</a:t>
            </a:r>
          </a:p>
          <a:p>
            <a:r>
              <a:rPr lang="en-US" dirty="0">
                <a:solidFill>
                  <a:schemeClr val="bg1"/>
                </a:solidFill>
              </a:rPr>
              <a:t>ENCLOSED BY '“’</a:t>
            </a:r>
          </a:p>
          <a:p>
            <a:r>
              <a:rPr lang="en-US" dirty="0">
                <a:solidFill>
                  <a:schemeClr val="bg1"/>
                </a:solidFill>
              </a:rPr>
              <a:t>LINES TERMINATED BY '\n’</a:t>
            </a:r>
          </a:p>
          <a:p>
            <a:r>
              <a:rPr lang="en-US" dirty="0">
                <a:solidFill>
                  <a:schemeClr val="bg1"/>
                </a:solidFill>
              </a:rPr>
              <a:t>IGNORE 1 ROWS;</a:t>
            </a:r>
          </a:p>
          <a:p>
            <a:r>
              <a:rPr lang="en-US" dirty="0">
                <a:solidFill>
                  <a:schemeClr val="bg1"/>
                </a:solidFill>
              </a:rPr>
              <a:t>select * from </a:t>
            </a:r>
            <a:r>
              <a:rPr lang="en-US" dirty="0" err="1">
                <a:solidFill>
                  <a:schemeClr val="bg1"/>
                </a:solidFill>
              </a:rPr>
              <a:t>job_data</a:t>
            </a:r>
            <a:r>
              <a:rPr lang="en-US" dirty="0">
                <a:solidFill>
                  <a:schemeClr val="bg1"/>
                </a:solidFill>
              </a:rPr>
              <a:t>;</a:t>
            </a:r>
          </a:p>
        </p:txBody>
      </p:sp>
      <p:graphicFrame>
        <p:nvGraphicFramePr>
          <p:cNvPr id="8" name="Table 7">
            <a:extLst>
              <a:ext uri="{FF2B5EF4-FFF2-40B4-BE49-F238E27FC236}">
                <a16:creationId xmlns:a16="http://schemas.microsoft.com/office/drawing/2014/main" id="{3395EC9D-7EC6-44F4-86DF-B494719730F8}"/>
              </a:ext>
            </a:extLst>
          </p:cNvPr>
          <p:cNvGraphicFramePr>
            <a:graphicFrameLocks noGrp="1"/>
          </p:cNvGraphicFramePr>
          <p:nvPr>
            <p:extLst>
              <p:ext uri="{D42A27DB-BD31-4B8C-83A1-F6EECF244321}">
                <p14:modId xmlns:p14="http://schemas.microsoft.com/office/powerpoint/2010/main" val="432712459"/>
              </p:ext>
            </p:extLst>
          </p:nvPr>
        </p:nvGraphicFramePr>
        <p:xfrm>
          <a:off x="371187" y="3549552"/>
          <a:ext cx="5781675" cy="3359529"/>
        </p:xfrm>
        <a:graphic>
          <a:graphicData uri="http://schemas.openxmlformats.org/drawingml/2006/table">
            <a:tbl>
              <a:tblPr>
                <a:tableStyleId>{616DA210-FB5B-4158-B5E0-FEB733F419BA}</a:tableStyleId>
              </a:tblPr>
              <a:tblGrid>
                <a:gridCol w="1257300">
                  <a:extLst>
                    <a:ext uri="{9D8B030D-6E8A-4147-A177-3AD203B41FA5}">
                      <a16:colId xmlns:a16="http://schemas.microsoft.com/office/drawing/2014/main" val="2180956398"/>
                    </a:ext>
                  </a:extLst>
                </a:gridCol>
                <a:gridCol w="523875">
                  <a:extLst>
                    <a:ext uri="{9D8B030D-6E8A-4147-A177-3AD203B41FA5}">
                      <a16:colId xmlns:a16="http://schemas.microsoft.com/office/drawing/2014/main" val="4165033376"/>
                    </a:ext>
                  </a:extLst>
                </a:gridCol>
                <a:gridCol w="733713">
                  <a:extLst>
                    <a:ext uri="{9D8B030D-6E8A-4147-A177-3AD203B41FA5}">
                      <a16:colId xmlns:a16="http://schemas.microsoft.com/office/drawing/2014/main" val="1286299079"/>
                    </a:ext>
                  </a:extLst>
                </a:gridCol>
                <a:gridCol w="1009362">
                  <a:extLst>
                    <a:ext uri="{9D8B030D-6E8A-4147-A177-3AD203B41FA5}">
                      <a16:colId xmlns:a16="http://schemas.microsoft.com/office/drawing/2014/main" val="4210247516"/>
                    </a:ext>
                  </a:extLst>
                </a:gridCol>
                <a:gridCol w="914400">
                  <a:extLst>
                    <a:ext uri="{9D8B030D-6E8A-4147-A177-3AD203B41FA5}">
                      <a16:colId xmlns:a16="http://schemas.microsoft.com/office/drawing/2014/main" val="3105461887"/>
                    </a:ext>
                  </a:extLst>
                </a:gridCol>
                <a:gridCol w="752475">
                  <a:extLst>
                    <a:ext uri="{9D8B030D-6E8A-4147-A177-3AD203B41FA5}">
                      <a16:colId xmlns:a16="http://schemas.microsoft.com/office/drawing/2014/main" val="1966726756"/>
                    </a:ext>
                  </a:extLst>
                </a:gridCol>
                <a:gridCol w="590550">
                  <a:extLst>
                    <a:ext uri="{9D8B030D-6E8A-4147-A177-3AD203B41FA5}">
                      <a16:colId xmlns:a16="http://schemas.microsoft.com/office/drawing/2014/main" val="3041877507"/>
                    </a:ext>
                  </a:extLst>
                </a:gridCol>
              </a:tblGrid>
              <a:tr h="373281">
                <a:tc>
                  <a:txBody>
                    <a:bodyPr/>
                    <a:lstStyle/>
                    <a:p>
                      <a:r>
                        <a:rPr lang="en-US" sz="1800" dirty="0">
                          <a:ln>
                            <a:solidFill>
                              <a:schemeClr val="bg1"/>
                            </a:solidFill>
                          </a:ln>
                          <a:solidFill>
                            <a:schemeClr val="bg2"/>
                          </a:solidFill>
                        </a:rPr>
                        <a:t>ds</a:t>
                      </a:r>
                    </a:p>
                  </a:txBody>
                  <a:tcPr anchor="ctr"/>
                </a:tc>
                <a:tc>
                  <a:txBody>
                    <a:bodyPr/>
                    <a:lstStyle/>
                    <a:p>
                      <a:r>
                        <a:rPr lang="en-US" sz="1800" dirty="0">
                          <a:ln>
                            <a:solidFill>
                              <a:schemeClr val="bg1"/>
                            </a:solidFill>
                          </a:ln>
                          <a:solidFill>
                            <a:schemeClr val="bg2"/>
                          </a:solidFill>
                        </a:rPr>
                        <a:t>Job</a:t>
                      </a:r>
                    </a:p>
                  </a:txBody>
                  <a:tcPr anchor="ctr"/>
                </a:tc>
                <a:tc>
                  <a:txBody>
                    <a:bodyPr/>
                    <a:lstStyle/>
                    <a:p>
                      <a:r>
                        <a:rPr lang="en-US" sz="1800" dirty="0">
                          <a:ln>
                            <a:solidFill>
                              <a:schemeClr val="bg1"/>
                            </a:solidFill>
                          </a:ln>
                          <a:solidFill>
                            <a:schemeClr val="bg2"/>
                          </a:solidFill>
                        </a:rPr>
                        <a:t>actor</a:t>
                      </a:r>
                    </a:p>
                  </a:txBody>
                  <a:tcPr anchor="ctr"/>
                </a:tc>
                <a:tc>
                  <a:txBody>
                    <a:bodyPr/>
                    <a:lstStyle/>
                    <a:p>
                      <a:r>
                        <a:rPr lang="en-US" sz="1800" dirty="0">
                          <a:ln>
                            <a:solidFill>
                              <a:schemeClr val="bg1"/>
                            </a:solidFill>
                          </a:ln>
                          <a:solidFill>
                            <a:schemeClr val="bg2"/>
                          </a:solidFill>
                        </a:rPr>
                        <a:t>event</a:t>
                      </a:r>
                    </a:p>
                  </a:txBody>
                  <a:tcPr anchor="ctr"/>
                </a:tc>
                <a:tc>
                  <a:txBody>
                    <a:bodyPr/>
                    <a:lstStyle/>
                    <a:p>
                      <a:r>
                        <a:rPr lang="en-US" sz="1800" dirty="0">
                          <a:ln>
                            <a:solidFill>
                              <a:schemeClr val="bg1"/>
                            </a:solidFill>
                          </a:ln>
                          <a:solidFill>
                            <a:schemeClr val="bg2"/>
                          </a:solidFill>
                        </a:rPr>
                        <a:t>lang</a:t>
                      </a:r>
                    </a:p>
                  </a:txBody>
                  <a:tcPr anchor="ctr"/>
                </a:tc>
                <a:tc>
                  <a:txBody>
                    <a:bodyPr/>
                    <a:lstStyle/>
                    <a:p>
                      <a:r>
                        <a:rPr lang="en-US" sz="1800" dirty="0">
                          <a:ln>
                            <a:solidFill>
                              <a:schemeClr val="bg1"/>
                            </a:solidFill>
                          </a:ln>
                          <a:solidFill>
                            <a:schemeClr val="bg2"/>
                          </a:solidFill>
                        </a:rPr>
                        <a:t>time</a:t>
                      </a:r>
                    </a:p>
                  </a:txBody>
                  <a:tcPr anchor="ctr"/>
                </a:tc>
                <a:tc>
                  <a:txBody>
                    <a:bodyPr/>
                    <a:lstStyle/>
                    <a:p>
                      <a:r>
                        <a:rPr lang="en-US" sz="1800" dirty="0">
                          <a:ln>
                            <a:solidFill>
                              <a:schemeClr val="bg1"/>
                            </a:solidFill>
                          </a:ln>
                          <a:solidFill>
                            <a:schemeClr val="bg2"/>
                          </a:solidFill>
                        </a:rPr>
                        <a:t>org</a:t>
                      </a:r>
                    </a:p>
                  </a:txBody>
                  <a:tcPr anchor="ctr"/>
                </a:tc>
                <a:extLst>
                  <a:ext uri="{0D108BD9-81ED-4DB2-BD59-A6C34878D82A}">
                    <a16:rowId xmlns:a16="http://schemas.microsoft.com/office/drawing/2014/main" val="4089759368"/>
                  </a:ext>
                </a:extLst>
              </a:tr>
              <a:tr h="373281">
                <a:tc>
                  <a:txBody>
                    <a:bodyPr/>
                    <a:lstStyle/>
                    <a:p>
                      <a:r>
                        <a:rPr lang="en-US" sz="1800">
                          <a:ln>
                            <a:solidFill>
                              <a:schemeClr val="bg1"/>
                            </a:solidFill>
                          </a:ln>
                          <a:solidFill>
                            <a:schemeClr val="bg2"/>
                          </a:solidFill>
                        </a:rPr>
                        <a:t>2020-11-30</a:t>
                      </a:r>
                    </a:p>
                  </a:txBody>
                  <a:tcPr anchor="ctr"/>
                </a:tc>
                <a:tc>
                  <a:txBody>
                    <a:bodyPr/>
                    <a:lstStyle/>
                    <a:p>
                      <a:r>
                        <a:rPr lang="en-US" sz="1800">
                          <a:ln>
                            <a:solidFill>
                              <a:schemeClr val="bg1"/>
                            </a:solidFill>
                          </a:ln>
                          <a:solidFill>
                            <a:schemeClr val="bg2"/>
                          </a:solidFill>
                        </a:rPr>
                        <a:t>21</a:t>
                      </a:r>
                    </a:p>
                  </a:txBody>
                  <a:tcPr anchor="ctr"/>
                </a:tc>
                <a:tc>
                  <a:txBody>
                    <a:bodyPr/>
                    <a:lstStyle/>
                    <a:p>
                      <a:r>
                        <a:rPr lang="en-US" sz="1800">
                          <a:ln>
                            <a:solidFill>
                              <a:schemeClr val="bg1"/>
                            </a:solidFill>
                          </a:ln>
                          <a:solidFill>
                            <a:schemeClr val="bg2"/>
                          </a:solidFill>
                        </a:rPr>
                        <a:t>1001</a:t>
                      </a:r>
                    </a:p>
                  </a:txBody>
                  <a:tcPr anchor="ctr"/>
                </a:tc>
                <a:tc>
                  <a:txBody>
                    <a:bodyPr/>
                    <a:lstStyle/>
                    <a:p>
                      <a:r>
                        <a:rPr lang="en-US" sz="1800" dirty="0">
                          <a:ln>
                            <a:solidFill>
                              <a:schemeClr val="bg1"/>
                            </a:solidFill>
                          </a:ln>
                          <a:solidFill>
                            <a:schemeClr val="bg2"/>
                          </a:solidFill>
                        </a:rPr>
                        <a:t>skip</a:t>
                      </a:r>
                    </a:p>
                  </a:txBody>
                  <a:tcPr anchor="ctr"/>
                </a:tc>
                <a:tc>
                  <a:txBody>
                    <a:bodyPr/>
                    <a:lstStyle/>
                    <a:p>
                      <a:r>
                        <a:rPr lang="en-US" sz="1800">
                          <a:ln>
                            <a:solidFill>
                              <a:schemeClr val="bg1"/>
                            </a:solidFill>
                          </a:ln>
                          <a:solidFill>
                            <a:schemeClr val="bg2"/>
                          </a:solidFill>
                        </a:rPr>
                        <a:t>English</a:t>
                      </a:r>
                    </a:p>
                  </a:txBody>
                  <a:tcPr anchor="ctr"/>
                </a:tc>
                <a:tc>
                  <a:txBody>
                    <a:bodyPr/>
                    <a:lstStyle/>
                    <a:p>
                      <a:r>
                        <a:rPr lang="en-US" sz="1800" dirty="0">
                          <a:ln>
                            <a:solidFill>
                              <a:schemeClr val="bg1"/>
                            </a:solidFill>
                          </a:ln>
                          <a:solidFill>
                            <a:schemeClr val="bg2"/>
                          </a:solidFill>
                        </a:rPr>
                        <a:t>15</a:t>
                      </a:r>
                    </a:p>
                  </a:txBody>
                  <a:tcPr anchor="ctr"/>
                </a:tc>
                <a:tc>
                  <a:txBody>
                    <a:bodyPr/>
                    <a:lstStyle/>
                    <a:p>
                      <a:r>
                        <a:rPr lang="en-US" sz="1800" dirty="0">
                          <a:ln>
                            <a:solidFill>
                              <a:schemeClr val="bg1"/>
                            </a:solidFill>
                          </a:ln>
                          <a:solidFill>
                            <a:schemeClr val="bg2"/>
                          </a:solidFill>
                        </a:rPr>
                        <a:t>A</a:t>
                      </a:r>
                    </a:p>
                  </a:txBody>
                  <a:tcPr anchor="ctr"/>
                </a:tc>
                <a:extLst>
                  <a:ext uri="{0D108BD9-81ED-4DB2-BD59-A6C34878D82A}">
                    <a16:rowId xmlns:a16="http://schemas.microsoft.com/office/drawing/2014/main" val="1221495665"/>
                  </a:ext>
                </a:extLst>
              </a:tr>
              <a:tr h="373281">
                <a:tc>
                  <a:txBody>
                    <a:bodyPr/>
                    <a:lstStyle/>
                    <a:p>
                      <a:r>
                        <a:rPr lang="en-US" sz="1800">
                          <a:ln>
                            <a:solidFill>
                              <a:schemeClr val="bg1"/>
                            </a:solidFill>
                          </a:ln>
                          <a:solidFill>
                            <a:schemeClr val="bg2"/>
                          </a:solidFill>
                        </a:rPr>
                        <a:t>2020-11-26</a:t>
                      </a:r>
                    </a:p>
                  </a:txBody>
                  <a:tcPr anchor="ctr"/>
                </a:tc>
                <a:tc>
                  <a:txBody>
                    <a:bodyPr/>
                    <a:lstStyle/>
                    <a:p>
                      <a:r>
                        <a:rPr lang="en-US" sz="1800">
                          <a:ln>
                            <a:solidFill>
                              <a:schemeClr val="bg1"/>
                            </a:solidFill>
                          </a:ln>
                          <a:solidFill>
                            <a:schemeClr val="bg2"/>
                          </a:solidFill>
                        </a:rPr>
                        <a:t>23</a:t>
                      </a:r>
                    </a:p>
                  </a:txBody>
                  <a:tcPr anchor="ctr"/>
                </a:tc>
                <a:tc>
                  <a:txBody>
                    <a:bodyPr/>
                    <a:lstStyle/>
                    <a:p>
                      <a:r>
                        <a:rPr lang="en-US" sz="1800">
                          <a:ln>
                            <a:solidFill>
                              <a:schemeClr val="bg1"/>
                            </a:solidFill>
                          </a:ln>
                          <a:solidFill>
                            <a:schemeClr val="bg2"/>
                          </a:solidFill>
                        </a:rPr>
                        <a:t>1004</a:t>
                      </a:r>
                    </a:p>
                  </a:txBody>
                  <a:tcPr anchor="ctr"/>
                </a:tc>
                <a:tc>
                  <a:txBody>
                    <a:bodyPr/>
                    <a:lstStyle/>
                    <a:p>
                      <a:r>
                        <a:rPr lang="en-US" sz="1800" dirty="0">
                          <a:ln>
                            <a:solidFill>
                              <a:schemeClr val="bg1"/>
                            </a:solidFill>
                          </a:ln>
                          <a:solidFill>
                            <a:schemeClr val="bg2"/>
                          </a:solidFill>
                        </a:rPr>
                        <a:t>skip</a:t>
                      </a:r>
                    </a:p>
                  </a:txBody>
                  <a:tcPr anchor="ctr"/>
                </a:tc>
                <a:tc>
                  <a:txBody>
                    <a:bodyPr/>
                    <a:lstStyle/>
                    <a:p>
                      <a:r>
                        <a:rPr lang="en-US" sz="1800">
                          <a:ln>
                            <a:solidFill>
                              <a:schemeClr val="bg1"/>
                            </a:solidFill>
                          </a:ln>
                          <a:solidFill>
                            <a:schemeClr val="bg2"/>
                          </a:solidFill>
                        </a:rPr>
                        <a:t>Persian</a:t>
                      </a:r>
                    </a:p>
                  </a:txBody>
                  <a:tcPr anchor="ctr"/>
                </a:tc>
                <a:tc>
                  <a:txBody>
                    <a:bodyPr/>
                    <a:lstStyle/>
                    <a:p>
                      <a:r>
                        <a:rPr lang="en-US" sz="1800">
                          <a:ln>
                            <a:solidFill>
                              <a:schemeClr val="bg1"/>
                            </a:solidFill>
                          </a:ln>
                          <a:solidFill>
                            <a:schemeClr val="bg2"/>
                          </a:solidFill>
                        </a:rPr>
                        <a:t>56</a:t>
                      </a:r>
                    </a:p>
                  </a:txBody>
                  <a:tcPr anchor="ctr"/>
                </a:tc>
                <a:tc>
                  <a:txBody>
                    <a:bodyPr/>
                    <a:lstStyle/>
                    <a:p>
                      <a:r>
                        <a:rPr lang="en-US" sz="1800" dirty="0">
                          <a:ln>
                            <a:solidFill>
                              <a:schemeClr val="bg1"/>
                            </a:solidFill>
                          </a:ln>
                          <a:solidFill>
                            <a:schemeClr val="bg2"/>
                          </a:solidFill>
                        </a:rPr>
                        <a:t>A</a:t>
                      </a:r>
                    </a:p>
                  </a:txBody>
                  <a:tcPr anchor="ctr"/>
                </a:tc>
                <a:extLst>
                  <a:ext uri="{0D108BD9-81ED-4DB2-BD59-A6C34878D82A}">
                    <a16:rowId xmlns:a16="http://schemas.microsoft.com/office/drawing/2014/main" val="3695044490"/>
                  </a:ext>
                </a:extLst>
              </a:tr>
              <a:tr h="373281">
                <a:tc>
                  <a:txBody>
                    <a:bodyPr/>
                    <a:lstStyle/>
                    <a:p>
                      <a:r>
                        <a:rPr lang="en-US" sz="1800">
                          <a:ln>
                            <a:solidFill>
                              <a:schemeClr val="bg1"/>
                            </a:solidFill>
                          </a:ln>
                          <a:solidFill>
                            <a:schemeClr val="bg2"/>
                          </a:solidFill>
                        </a:rPr>
                        <a:t>2020-11-30</a:t>
                      </a:r>
                    </a:p>
                  </a:txBody>
                  <a:tcPr anchor="ctr"/>
                </a:tc>
                <a:tc>
                  <a:txBody>
                    <a:bodyPr/>
                    <a:lstStyle/>
                    <a:p>
                      <a:r>
                        <a:rPr lang="en-US" sz="1800">
                          <a:ln>
                            <a:solidFill>
                              <a:schemeClr val="bg1"/>
                            </a:solidFill>
                          </a:ln>
                          <a:solidFill>
                            <a:schemeClr val="bg2"/>
                          </a:solidFill>
                        </a:rPr>
                        <a:t>22</a:t>
                      </a:r>
                    </a:p>
                  </a:txBody>
                  <a:tcPr anchor="ctr"/>
                </a:tc>
                <a:tc>
                  <a:txBody>
                    <a:bodyPr/>
                    <a:lstStyle/>
                    <a:p>
                      <a:r>
                        <a:rPr lang="en-US" sz="1800" dirty="0">
                          <a:ln>
                            <a:solidFill>
                              <a:schemeClr val="bg1"/>
                            </a:solidFill>
                          </a:ln>
                          <a:solidFill>
                            <a:schemeClr val="bg2"/>
                          </a:solidFill>
                        </a:rPr>
                        <a:t>1006</a:t>
                      </a:r>
                    </a:p>
                  </a:txBody>
                  <a:tcPr anchor="ctr"/>
                </a:tc>
                <a:tc>
                  <a:txBody>
                    <a:bodyPr/>
                    <a:lstStyle/>
                    <a:p>
                      <a:r>
                        <a:rPr lang="en-US" sz="1800">
                          <a:ln>
                            <a:solidFill>
                              <a:schemeClr val="bg1"/>
                            </a:solidFill>
                          </a:ln>
                          <a:solidFill>
                            <a:schemeClr val="bg2"/>
                          </a:solidFill>
                        </a:rPr>
                        <a:t>transfer</a:t>
                      </a:r>
                    </a:p>
                  </a:txBody>
                  <a:tcPr anchor="ctr"/>
                </a:tc>
                <a:tc>
                  <a:txBody>
                    <a:bodyPr/>
                    <a:lstStyle/>
                    <a:p>
                      <a:r>
                        <a:rPr lang="en-US" sz="1800">
                          <a:ln>
                            <a:solidFill>
                              <a:schemeClr val="bg1"/>
                            </a:solidFill>
                          </a:ln>
                          <a:solidFill>
                            <a:schemeClr val="bg2"/>
                          </a:solidFill>
                        </a:rPr>
                        <a:t>Arabic</a:t>
                      </a:r>
                    </a:p>
                  </a:txBody>
                  <a:tcPr anchor="ctr"/>
                </a:tc>
                <a:tc>
                  <a:txBody>
                    <a:bodyPr/>
                    <a:lstStyle/>
                    <a:p>
                      <a:r>
                        <a:rPr lang="en-US" sz="1800" dirty="0">
                          <a:ln>
                            <a:solidFill>
                              <a:schemeClr val="bg1"/>
                            </a:solidFill>
                          </a:ln>
                          <a:solidFill>
                            <a:schemeClr val="bg2"/>
                          </a:solidFill>
                        </a:rPr>
                        <a:t>25</a:t>
                      </a:r>
                    </a:p>
                  </a:txBody>
                  <a:tcPr anchor="ctr"/>
                </a:tc>
                <a:tc>
                  <a:txBody>
                    <a:bodyPr/>
                    <a:lstStyle/>
                    <a:p>
                      <a:r>
                        <a:rPr lang="en-US" sz="1800">
                          <a:ln>
                            <a:solidFill>
                              <a:schemeClr val="bg1"/>
                            </a:solidFill>
                          </a:ln>
                          <a:solidFill>
                            <a:schemeClr val="bg2"/>
                          </a:solidFill>
                        </a:rPr>
                        <a:t>B</a:t>
                      </a:r>
                    </a:p>
                  </a:txBody>
                  <a:tcPr anchor="ctr"/>
                </a:tc>
                <a:extLst>
                  <a:ext uri="{0D108BD9-81ED-4DB2-BD59-A6C34878D82A}">
                    <a16:rowId xmlns:a16="http://schemas.microsoft.com/office/drawing/2014/main" val="2586452073"/>
                  </a:ext>
                </a:extLst>
              </a:tr>
              <a:tr h="373281">
                <a:tc>
                  <a:txBody>
                    <a:bodyPr/>
                    <a:lstStyle/>
                    <a:p>
                      <a:r>
                        <a:rPr lang="en-US" sz="1800">
                          <a:ln>
                            <a:solidFill>
                              <a:schemeClr val="bg1"/>
                            </a:solidFill>
                          </a:ln>
                          <a:solidFill>
                            <a:schemeClr val="bg2"/>
                          </a:solidFill>
                        </a:rPr>
                        <a:t>2020-11-28</a:t>
                      </a:r>
                    </a:p>
                  </a:txBody>
                  <a:tcPr anchor="ctr"/>
                </a:tc>
                <a:tc>
                  <a:txBody>
                    <a:bodyPr/>
                    <a:lstStyle/>
                    <a:p>
                      <a:r>
                        <a:rPr lang="en-US" sz="1800">
                          <a:ln>
                            <a:solidFill>
                              <a:schemeClr val="bg1"/>
                            </a:solidFill>
                          </a:ln>
                          <a:solidFill>
                            <a:schemeClr val="bg2"/>
                          </a:solidFill>
                        </a:rPr>
                        <a:t>25</a:t>
                      </a:r>
                    </a:p>
                  </a:txBody>
                  <a:tcPr anchor="ctr"/>
                </a:tc>
                <a:tc>
                  <a:txBody>
                    <a:bodyPr/>
                    <a:lstStyle/>
                    <a:p>
                      <a:r>
                        <a:rPr lang="en-US" sz="1800">
                          <a:ln>
                            <a:solidFill>
                              <a:schemeClr val="bg1"/>
                            </a:solidFill>
                          </a:ln>
                          <a:solidFill>
                            <a:schemeClr val="bg2"/>
                          </a:solidFill>
                        </a:rPr>
                        <a:t>1002</a:t>
                      </a:r>
                    </a:p>
                  </a:txBody>
                  <a:tcPr anchor="ctr"/>
                </a:tc>
                <a:tc>
                  <a:txBody>
                    <a:bodyPr/>
                    <a:lstStyle/>
                    <a:p>
                      <a:r>
                        <a:rPr lang="en-US" sz="1800">
                          <a:ln>
                            <a:solidFill>
                              <a:schemeClr val="bg1"/>
                            </a:solidFill>
                          </a:ln>
                          <a:solidFill>
                            <a:schemeClr val="bg2"/>
                          </a:solidFill>
                        </a:rPr>
                        <a:t>decision</a:t>
                      </a:r>
                    </a:p>
                  </a:txBody>
                  <a:tcPr anchor="ctr"/>
                </a:tc>
                <a:tc>
                  <a:txBody>
                    <a:bodyPr/>
                    <a:lstStyle/>
                    <a:p>
                      <a:r>
                        <a:rPr lang="en-US" sz="1800" dirty="0">
                          <a:ln>
                            <a:solidFill>
                              <a:schemeClr val="bg1"/>
                            </a:solidFill>
                          </a:ln>
                          <a:solidFill>
                            <a:schemeClr val="bg2"/>
                          </a:solidFill>
                        </a:rPr>
                        <a:t>Hindi</a:t>
                      </a:r>
                    </a:p>
                  </a:txBody>
                  <a:tcPr anchor="ctr"/>
                </a:tc>
                <a:tc>
                  <a:txBody>
                    <a:bodyPr/>
                    <a:lstStyle/>
                    <a:p>
                      <a:r>
                        <a:rPr lang="en-US" sz="1800">
                          <a:ln>
                            <a:solidFill>
                              <a:schemeClr val="bg1"/>
                            </a:solidFill>
                          </a:ln>
                          <a:solidFill>
                            <a:schemeClr val="bg2"/>
                          </a:solidFill>
                        </a:rPr>
                        <a:t>11</a:t>
                      </a:r>
                    </a:p>
                  </a:txBody>
                  <a:tcPr anchor="ctr"/>
                </a:tc>
                <a:tc>
                  <a:txBody>
                    <a:bodyPr/>
                    <a:lstStyle/>
                    <a:p>
                      <a:r>
                        <a:rPr lang="en-US" sz="1800">
                          <a:ln>
                            <a:solidFill>
                              <a:schemeClr val="bg1"/>
                            </a:solidFill>
                          </a:ln>
                          <a:solidFill>
                            <a:schemeClr val="bg2"/>
                          </a:solidFill>
                        </a:rPr>
                        <a:t>B</a:t>
                      </a:r>
                    </a:p>
                  </a:txBody>
                  <a:tcPr anchor="ctr"/>
                </a:tc>
                <a:extLst>
                  <a:ext uri="{0D108BD9-81ED-4DB2-BD59-A6C34878D82A}">
                    <a16:rowId xmlns:a16="http://schemas.microsoft.com/office/drawing/2014/main" val="1873502087"/>
                  </a:ext>
                </a:extLst>
              </a:tr>
              <a:tr h="373281">
                <a:tc>
                  <a:txBody>
                    <a:bodyPr/>
                    <a:lstStyle/>
                    <a:p>
                      <a:r>
                        <a:rPr lang="en-US" sz="1800">
                          <a:ln>
                            <a:solidFill>
                              <a:schemeClr val="bg1"/>
                            </a:solidFill>
                          </a:ln>
                          <a:solidFill>
                            <a:schemeClr val="bg2"/>
                          </a:solidFill>
                        </a:rPr>
                        <a:t>2020-11-29</a:t>
                      </a:r>
                    </a:p>
                  </a:txBody>
                  <a:tcPr anchor="ctr"/>
                </a:tc>
                <a:tc>
                  <a:txBody>
                    <a:bodyPr/>
                    <a:lstStyle/>
                    <a:p>
                      <a:r>
                        <a:rPr lang="en-US" sz="1800">
                          <a:ln>
                            <a:solidFill>
                              <a:schemeClr val="bg1"/>
                            </a:solidFill>
                          </a:ln>
                          <a:solidFill>
                            <a:schemeClr val="bg2"/>
                          </a:solidFill>
                        </a:rPr>
                        <a:t>23</a:t>
                      </a:r>
                    </a:p>
                  </a:txBody>
                  <a:tcPr anchor="ctr"/>
                </a:tc>
                <a:tc>
                  <a:txBody>
                    <a:bodyPr/>
                    <a:lstStyle/>
                    <a:p>
                      <a:r>
                        <a:rPr lang="en-US" sz="1800">
                          <a:ln>
                            <a:solidFill>
                              <a:schemeClr val="bg1"/>
                            </a:solidFill>
                          </a:ln>
                          <a:solidFill>
                            <a:schemeClr val="bg2"/>
                          </a:solidFill>
                        </a:rPr>
                        <a:t>1003</a:t>
                      </a:r>
                    </a:p>
                  </a:txBody>
                  <a:tcPr anchor="ctr"/>
                </a:tc>
                <a:tc>
                  <a:txBody>
                    <a:bodyPr/>
                    <a:lstStyle/>
                    <a:p>
                      <a:r>
                        <a:rPr lang="en-US" sz="1800" dirty="0">
                          <a:ln>
                            <a:solidFill>
                              <a:schemeClr val="bg1"/>
                            </a:solidFill>
                          </a:ln>
                          <a:solidFill>
                            <a:schemeClr val="bg2"/>
                          </a:solidFill>
                        </a:rPr>
                        <a:t>decision</a:t>
                      </a:r>
                    </a:p>
                  </a:txBody>
                  <a:tcPr anchor="ctr"/>
                </a:tc>
                <a:tc>
                  <a:txBody>
                    <a:bodyPr/>
                    <a:lstStyle/>
                    <a:p>
                      <a:r>
                        <a:rPr lang="en-US" sz="1800">
                          <a:ln>
                            <a:solidFill>
                              <a:schemeClr val="bg1"/>
                            </a:solidFill>
                          </a:ln>
                          <a:solidFill>
                            <a:schemeClr val="bg2"/>
                          </a:solidFill>
                        </a:rPr>
                        <a:t>Persian</a:t>
                      </a:r>
                    </a:p>
                  </a:txBody>
                  <a:tcPr anchor="ctr"/>
                </a:tc>
                <a:tc>
                  <a:txBody>
                    <a:bodyPr/>
                    <a:lstStyle/>
                    <a:p>
                      <a:r>
                        <a:rPr lang="en-US" sz="1800">
                          <a:ln>
                            <a:solidFill>
                              <a:schemeClr val="bg1"/>
                            </a:solidFill>
                          </a:ln>
                          <a:solidFill>
                            <a:schemeClr val="bg2"/>
                          </a:solidFill>
                        </a:rPr>
                        <a:t>20</a:t>
                      </a:r>
                    </a:p>
                  </a:txBody>
                  <a:tcPr anchor="ctr"/>
                </a:tc>
                <a:tc>
                  <a:txBody>
                    <a:bodyPr/>
                    <a:lstStyle/>
                    <a:p>
                      <a:r>
                        <a:rPr lang="en-US" sz="1800">
                          <a:ln>
                            <a:solidFill>
                              <a:schemeClr val="bg1"/>
                            </a:solidFill>
                          </a:ln>
                          <a:solidFill>
                            <a:schemeClr val="bg2"/>
                          </a:solidFill>
                        </a:rPr>
                        <a:t>C</a:t>
                      </a:r>
                    </a:p>
                  </a:txBody>
                  <a:tcPr anchor="ctr"/>
                </a:tc>
                <a:extLst>
                  <a:ext uri="{0D108BD9-81ED-4DB2-BD59-A6C34878D82A}">
                    <a16:rowId xmlns:a16="http://schemas.microsoft.com/office/drawing/2014/main" val="1543952678"/>
                  </a:ext>
                </a:extLst>
              </a:tr>
              <a:tr h="373281">
                <a:tc>
                  <a:txBody>
                    <a:bodyPr/>
                    <a:lstStyle/>
                    <a:p>
                      <a:r>
                        <a:rPr lang="en-US" sz="1800">
                          <a:ln>
                            <a:solidFill>
                              <a:schemeClr val="bg1"/>
                            </a:solidFill>
                          </a:ln>
                          <a:solidFill>
                            <a:schemeClr val="bg2"/>
                          </a:solidFill>
                        </a:rPr>
                        <a:t>2020-11-25</a:t>
                      </a:r>
                    </a:p>
                  </a:txBody>
                  <a:tcPr anchor="ctr"/>
                </a:tc>
                <a:tc>
                  <a:txBody>
                    <a:bodyPr/>
                    <a:lstStyle/>
                    <a:p>
                      <a:r>
                        <a:rPr lang="en-US" sz="1800">
                          <a:ln>
                            <a:solidFill>
                              <a:schemeClr val="bg1"/>
                            </a:solidFill>
                          </a:ln>
                          <a:solidFill>
                            <a:schemeClr val="bg2"/>
                          </a:solidFill>
                        </a:rPr>
                        <a:t>20</a:t>
                      </a:r>
                    </a:p>
                  </a:txBody>
                  <a:tcPr anchor="ctr"/>
                </a:tc>
                <a:tc>
                  <a:txBody>
                    <a:bodyPr/>
                    <a:lstStyle/>
                    <a:p>
                      <a:r>
                        <a:rPr lang="en-US" sz="1800">
                          <a:ln>
                            <a:solidFill>
                              <a:schemeClr val="bg1"/>
                            </a:solidFill>
                          </a:ln>
                          <a:solidFill>
                            <a:schemeClr val="bg2"/>
                          </a:solidFill>
                        </a:rPr>
                        <a:t>1003</a:t>
                      </a:r>
                    </a:p>
                  </a:txBody>
                  <a:tcPr anchor="ctr"/>
                </a:tc>
                <a:tc>
                  <a:txBody>
                    <a:bodyPr/>
                    <a:lstStyle/>
                    <a:p>
                      <a:r>
                        <a:rPr lang="en-US" sz="1800">
                          <a:ln>
                            <a:solidFill>
                              <a:schemeClr val="bg1"/>
                            </a:solidFill>
                          </a:ln>
                          <a:solidFill>
                            <a:schemeClr val="bg2"/>
                          </a:solidFill>
                        </a:rPr>
                        <a:t>transfer</a:t>
                      </a:r>
                    </a:p>
                  </a:txBody>
                  <a:tcPr anchor="ctr"/>
                </a:tc>
                <a:tc>
                  <a:txBody>
                    <a:bodyPr/>
                    <a:lstStyle/>
                    <a:p>
                      <a:r>
                        <a:rPr lang="en-US" sz="1800">
                          <a:ln>
                            <a:solidFill>
                              <a:schemeClr val="bg1"/>
                            </a:solidFill>
                          </a:ln>
                          <a:solidFill>
                            <a:schemeClr val="bg2"/>
                          </a:solidFill>
                        </a:rPr>
                        <a:t>Italian</a:t>
                      </a:r>
                    </a:p>
                  </a:txBody>
                  <a:tcPr anchor="ctr"/>
                </a:tc>
                <a:tc>
                  <a:txBody>
                    <a:bodyPr/>
                    <a:lstStyle/>
                    <a:p>
                      <a:r>
                        <a:rPr lang="en-US" sz="1800" dirty="0">
                          <a:ln>
                            <a:solidFill>
                              <a:schemeClr val="bg1"/>
                            </a:solidFill>
                          </a:ln>
                          <a:solidFill>
                            <a:schemeClr val="bg2"/>
                          </a:solidFill>
                        </a:rPr>
                        <a:t>45</a:t>
                      </a:r>
                    </a:p>
                  </a:txBody>
                  <a:tcPr anchor="ctr"/>
                </a:tc>
                <a:tc>
                  <a:txBody>
                    <a:bodyPr/>
                    <a:lstStyle/>
                    <a:p>
                      <a:r>
                        <a:rPr lang="en-US" sz="1800">
                          <a:ln>
                            <a:solidFill>
                              <a:schemeClr val="bg1"/>
                            </a:solidFill>
                          </a:ln>
                          <a:solidFill>
                            <a:schemeClr val="bg2"/>
                          </a:solidFill>
                        </a:rPr>
                        <a:t>C</a:t>
                      </a:r>
                    </a:p>
                  </a:txBody>
                  <a:tcPr anchor="ctr"/>
                </a:tc>
                <a:extLst>
                  <a:ext uri="{0D108BD9-81ED-4DB2-BD59-A6C34878D82A}">
                    <a16:rowId xmlns:a16="http://schemas.microsoft.com/office/drawing/2014/main" val="244014791"/>
                  </a:ext>
                </a:extLst>
              </a:tr>
              <a:tr h="373281">
                <a:tc>
                  <a:txBody>
                    <a:bodyPr/>
                    <a:lstStyle/>
                    <a:p>
                      <a:r>
                        <a:rPr lang="en-US" sz="1800">
                          <a:ln>
                            <a:solidFill>
                              <a:schemeClr val="bg1"/>
                            </a:solidFill>
                          </a:ln>
                          <a:solidFill>
                            <a:schemeClr val="bg2"/>
                          </a:solidFill>
                        </a:rPr>
                        <a:t>2020-11-28</a:t>
                      </a:r>
                    </a:p>
                  </a:txBody>
                  <a:tcPr anchor="ctr"/>
                </a:tc>
                <a:tc>
                  <a:txBody>
                    <a:bodyPr/>
                    <a:lstStyle/>
                    <a:p>
                      <a:r>
                        <a:rPr lang="en-US" sz="1800">
                          <a:ln>
                            <a:solidFill>
                              <a:schemeClr val="bg1"/>
                            </a:solidFill>
                          </a:ln>
                          <a:solidFill>
                            <a:schemeClr val="bg2"/>
                          </a:solidFill>
                        </a:rPr>
                        <a:t>23</a:t>
                      </a:r>
                    </a:p>
                  </a:txBody>
                  <a:tcPr anchor="ctr"/>
                </a:tc>
                <a:tc>
                  <a:txBody>
                    <a:bodyPr/>
                    <a:lstStyle/>
                    <a:p>
                      <a:r>
                        <a:rPr lang="en-US" sz="1800">
                          <a:ln>
                            <a:solidFill>
                              <a:schemeClr val="bg1"/>
                            </a:solidFill>
                          </a:ln>
                          <a:solidFill>
                            <a:schemeClr val="bg2"/>
                          </a:solidFill>
                        </a:rPr>
                        <a:t>1005</a:t>
                      </a:r>
                    </a:p>
                  </a:txBody>
                  <a:tcPr anchor="ctr"/>
                </a:tc>
                <a:tc>
                  <a:txBody>
                    <a:bodyPr/>
                    <a:lstStyle/>
                    <a:p>
                      <a:r>
                        <a:rPr lang="en-US" sz="1800">
                          <a:ln>
                            <a:solidFill>
                              <a:schemeClr val="bg1"/>
                            </a:solidFill>
                          </a:ln>
                          <a:solidFill>
                            <a:schemeClr val="bg2"/>
                          </a:solidFill>
                        </a:rPr>
                        <a:t>transfer</a:t>
                      </a:r>
                    </a:p>
                  </a:txBody>
                  <a:tcPr anchor="ctr"/>
                </a:tc>
                <a:tc>
                  <a:txBody>
                    <a:bodyPr/>
                    <a:lstStyle/>
                    <a:p>
                      <a:r>
                        <a:rPr lang="en-US" sz="1800">
                          <a:ln>
                            <a:solidFill>
                              <a:schemeClr val="bg1"/>
                            </a:solidFill>
                          </a:ln>
                          <a:solidFill>
                            <a:schemeClr val="bg2"/>
                          </a:solidFill>
                        </a:rPr>
                        <a:t>Persian</a:t>
                      </a:r>
                    </a:p>
                  </a:txBody>
                  <a:tcPr anchor="ctr"/>
                </a:tc>
                <a:tc>
                  <a:txBody>
                    <a:bodyPr/>
                    <a:lstStyle/>
                    <a:p>
                      <a:r>
                        <a:rPr lang="en-US" sz="1800">
                          <a:ln>
                            <a:solidFill>
                              <a:schemeClr val="bg1"/>
                            </a:solidFill>
                          </a:ln>
                          <a:solidFill>
                            <a:schemeClr val="bg2"/>
                          </a:solidFill>
                        </a:rPr>
                        <a:t>22</a:t>
                      </a:r>
                    </a:p>
                  </a:txBody>
                  <a:tcPr anchor="ctr"/>
                </a:tc>
                <a:tc>
                  <a:txBody>
                    <a:bodyPr/>
                    <a:lstStyle/>
                    <a:p>
                      <a:r>
                        <a:rPr lang="en-US" sz="1800" dirty="0">
                          <a:ln>
                            <a:solidFill>
                              <a:schemeClr val="bg1"/>
                            </a:solidFill>
                          </a:ln>
                          <a:solidFill>
                            <a:schemeClr val="bg2"/>
                          </a:solidFill>
                        </a:rPr>
                        <a:t>D</a:t>
                      </a:r>
                    </a:p>
                  </a:txBody>
                  <a:tcPr anchor="ctr"/>
                </a:tc>
                <a:extLst>
                  <a:ext uri="{0D108BD9-81ED-4DB2-BD59-A6C34878D82A}">
                    <a16:rowId xmlns:a16="http://schemas.microsoft.com/office/drawing/2014/main" val="3023291823"/>
                  </a:ext>
                </a:extLst>
              </a:tr>
              <a:tr h="373281">
                <a:tc>
                  <a:txBody>
                    <a:bodyPr/>
                    <a:lstStyle/>
                    <a:p>
                      <a:r>
                        <a:rPr lang="en-US" sz="1800">
                          <a:ln>
                            <a:solidFill>
                              <a:schemeClr val="bg1"/>
                            </a:solidFill>
                          </a:ln>
                          <a:solidFill>
                            <a:schemeClr val="bg2"/>
                          </a:solidFill>
                        </a:rPr>
                        <a:t>2020-11-27</a:t>
                      </a:r>
                    </a:p>
                  </a:txBody>
                  <a:tcPr anchor="ctr"/>
                </a:tc>
                <a:tc>
                  <a:txBody>
                    <a:bodyPr/>
                    <a:lstStyle/>
                    <a:p>
                      <a:r>
                        <a:rPr lang="en-US" sz="1800">
                          <a:ln>
                            <a:solidFill>
                              <a:schemeClr val="bg1"/>
                            </a:solidFill>
                          </a:ln>
                          <a:solidFill>
                            <a:schemeClr val="bg2"/>
                          </a:solidFill>
                        </a:rPr>
                        <a:t>11</a:t>
                      </a:r>
                    </a:p>
                  </a:txBody>
                  <a:tcPr anchor="ctr"/>
                </a:tc>
                <a:tc>
                  <a:txBody>
                    <a:bodyPr/>
                    <a:lstStyle/>
                    <a:p>
                      <a:r>
                        <a:rPr lang="en-US" sz="1800">
                          <a:ln>
                            <a:solidFill>
                              <a:schemeClr val="bg1"/>
                            </a:solidFill>
                          </a:ln>
                          <a:solidFill>
                            <a:schemeClr val="bg2"/>
                          </a:solidFill>
                        </a:rPr>
                        <a:t>1007</a:t>
                      </a:r>
                    </a:p>
                  </a:txBody>
                  <a:tcPr anchor="ctr"/>
                </a:tc>
                <a:tc>
                  <a:txBody>
                    <a:bodyPr/>
                    <a:lstStyle/>
                    <a:p>
                      <a:r>
                        <a:rPr lang="en-US" sz="1800">
                          <a:ln>
                            <a:solidFill>
                              <a:schemeClr val="bg1"/>
                            </a:solidFill>
                          </a:ln>
                          <a:solidFill>
                            <a:schemeClr val="bg2"/>
                          </a:solidFill>
                        </a:rPr>
                        <a:t>decision</a:t>
                      </a:r>
                    </a:p>
                  </a:txBody>
                  <a:tcPr anchor="ctr"/>
                </a:tc>
                <a:tc>
                  <a:txBody>
                    <a:bodyPr/>
                    <a:lstStyle/>
                    <a:p>
                      <a:r>
                        <a:rPr lang="en-US" sz="1800">
                          <a:ln>
                            <a:solidFill>
                              <a:schemeClr val="bg1"/>
                            </a:solidFill>
                          </a:ln>
                          <a:solidFill>
                            <a:schemeClr val="bg2"/>
                          </a:solidFill>
                        </a:rPr>
                        <a:t>French</a:t>
                      </a:r>
                    </a:p>
                  </a:txBody>
                  <a:tcPr anchor="ctr"/>
                </a:tc>
                <a:tc>
                  <a:txBody>
                    <a:bodyPr/>
                    <a:lstStyle/>
                    <a:p>
                      <a:r>
                        <a:rPr lang="en-US" sz="1800">
                          <a:ln>
                            <a:solidFill>
                              <a:schemeClr val="bg1"/>
                            </a:solidFill>
                          </a:ln>
                          <a:solidFill>
                            <a:schemeClr val="bg2"/>
                          </a:solidFill>
                        </a:rPr>
                        <a:t>104</a:t>
                      </a:r>
                    </a:p>
                  </a:txBody>
                  <a:tcPr anchor="ctr"/>
                </a:tc>
                <a:tc>
                  <a:txBody>
                    <a:bodyPr/>
                    <a:lstStyle/>
                    <a:p>
                      <a:r>
                        <a:rPr lang="en-US" sz="1800" dirty="0">
                          <a:ln>
                            <a:solidFill>
                              <a:schemeClr val="bg1"/>
                            </a:solidFill>
                          </a:ln>
                          <a:solidFill>
                            <a:schemeClr val="bg2"/>
                          </a:solidFill>
                        </a:rPr>
                        <a:t>D</a:t>
                      </a:r>
                    </a:p>
                  </a:txBody>
                  <a:tcPr anchor="ctr"/>
                </a:tc>
                <a:extLst>
                  <a:ext uri="{0D108BD9-81ED-4DB2-BD59-A6C34878D82A}">
                    <a16:rowId xmlns:a16="http://schemas.microsoft.com/office/drawing/2014/main" val="1441723780"/>
                  </a:ext>
                </a:extLst>
              </a:tr>
            </a:tbl>
          </a:graphicData>
        </a:graphic>
      </p:graphicFrame>
      <p:sp>
        <p:nvSpPr>
          <p:cNvPr id="9" name="TextBox 8">
            <a:extLst>
              <a:ext uri="{FF2B5EF4-FFF2-40B4-BE49-F238E27FC236}">
                <a16:creationId xmlns:a16="http://schemas.microsoft.com/office/drawing/2014/main" id="{D10E689A-C315-4424-924C-D92101C89A13}"/>
              </a:ext>
            </a:extLst>
          </p:cNvPr>
          <p:cNvSpPr txBox="1"/>
          <p:nvPr/>
        </p:nvSpPr>
        <p:spPr>
          <a:xfrm>
            <a:off x="1847850" y="390525"/>
            <a:ext cx="9505950" cy="461665"/>
          </a:xfrm>
          <a:prstGeom prst="rect">
            <a:avLst/>
          </a:prstGeom>
          <a:noFill/>
        </p:spPr>
        <p:txBody>
          <a:bodyPr wrap="square" rtlCol="0">
            <a:spAutoFit/>
          </a:bodyPr>
          <a:lstStyle/>
          <a:p>
            <a:pPr algn="ctr"/>
            <a:r>
              <a:rPr lang="en-US" sz="2400" b="1" dirty="0">
                <a:solidFill>
                  <a:schemeClr val="bg1"/>
                </a:solidFill>
              </a:rPr>
              <a:t>TASK:1  </a:t>
            </a:r>
            <a:r>
              <a:rPr lang="en-US" sz="2400" b="1" kern="0" dirty="0">
                <a:solidFill>
                  <a:schemeClr val="bg1"/>
                </a:solidFill>
                <a:effectLst/>
                <a:latin typeface="inherit"/>
                <a:ea typeface="Times New Roman" panose="02020603050405020304" pitchFamily="18" charset="0"/>
                <a:cs typeface="Arial" panose="020B0604020202020204" pitchFamily="34" charset="0"/>
              </a:rPr>
              <a:t>Job Data Analysis   </a:t>
            </a:r>
            <a:r>
              <a:rPr lang="en-US" sz="2000" dirty="0">
                <a:solidFill>
                  <a:schemeClr val="bg1"/>
                </a:solidFill>
              </a:rPr>
              <a:t>UPLODE EXEL CSV FILE: CODE	</a:t>
            </a:r>
          </a:p>
        </p:txBody>
      </p:sp>
    </p:spTree>
    <p:extLst>
      <p:ext uri="{BB962C8B-B14F-4D97-AF65-F5344CB8AC3E}">
        <p14:creationId xmlns:p14="http://schemas.microsoft.com/office/powerpoint/2010/main" val="4273662218"/>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6AB427-CC23-42CE-904E-EE683F3E6C4A}"/>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2EAF8E96-E48E-48DA-A1A5-5FCA0F4C3EF0}"/>
              </a:ext>
            </a:extLst>
          </p:cNvPr>
          <p:cNvSpPr/>
          <p:nvPr/>
        </p:nvSpPr>
        <p:spPr>
          <a:xfrm>
            <a:off x="-3638550" y="-2381250"/>
            <a:ext cx="18878550" cy="1234440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3E4407-A136-4F73-8EA8-F2B3D053EEB8}"/>
              </a:ext>
            </a:extLst>
          </p:cNvPr>
          <p:cNvSpPr txBox="1"/>
          <p:nvPr/>
        </p:nvSpPr>
        <p:spPr>
          <a:xfrm>
            <a:off x="3162808" y="883611"/>
            <a:ext cx="5866382"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User Growth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Upward trend with solid fill">
            <a:extLst>
              <a:ext uri="{FF2B5EF4-FFF2-40B4-BE49-F238E27FC236}">
                <a16:creationId xmlns:a16="http://schemas.microsoft.com/office/drawing/2014/main" id="{61DA3A70-4D79-41FE-BA25-1F1A393615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4194" y="0"/>
            <a:ext cx="883611" cy="883611"/>
          </a:xfrm>
          <a:prstGeom prst="rect">
            <a:avLst/>
          </a:prstGeom>
        </p:spPr>
      </p:pic>
      <p:pic>
        <p:nvPicPr>
          <p:cNvPr id="7" name="Picture 6">
            <a:extLst>
              <a:ext uri="{FF2B5EF4-FFF2-40B4-BE49-F238E27FC236}">
                <a16:creationId xmlns:a16="http://schemas.microsoft.com/office/drawing/2014/main" id="{97BADE9A-084C-4A4B-BAAD-A66B7FD8BE28}"/>
              </a:ext>
            </a:extLst>
          </p:cNvPr>
          <p:cNvPicPr>
            <a:picLocks noChangeAspect="1"/>
          </p:cNvPicPr>
          <p:nvPr/>
        </p:nvPicPr>
        <p:blipFill>
          <a:blip r:embed="rId5"/>
          <a:stretch>
            <a:fillRect/>
          </a:stretch>
        </p:blipFill>
        <p:spPr>
          <a:xfrm>
            <a:off x="7729538" y="1668047"/>
            <a:ext cx="3990975" cy="1485900"/>
          </a:xfrm>
          <a:prstGeom prst="rect">
            <a:avLst/>
          </a:prstGeom>
        </p:spPr>
      </p:pic>
      <p:sp>
        <p:nvSpPr>
          <p:cNvPr id="10" name="TextBox 9">
            <a:extLst>
              <a:ext uri="{FF2B5EF4-FFF2-40B4-BE49-F238E27FC236}">
                <a16:creationId xmlns:a16="http://schemas.microsoft.com/office/drawing/2014/main" id="{6999F7DD-3A78-4BC4-A680-1B9875A539E4}"/>
              </a:ext>
            </a:extLst>
          </p:cNvPr>
          <p:cNvSpPr txBox="1"/>
          <p:nvPr/>
        </p:nvSpPr>
        <p:spPr>
          <a:xfrm>
            <a:off x="656658" y="1674674"/>
            <a:ext cx="6416222" cy="1754326"/>
          </a:xfrm>
          <a:prstGeom prst="rect">
            <a:avLst/>
          </a:prstGeom>
          <a:noFill/>
        </p:spPr>
        <p:txBody>
          <a:bodyPr wrap="square" rtlCol="0">
            <a:spAutoFit/>
          </a:bodyPr>
          <a:lstStyle/>
          <a:p>
            <a:r>
              <a:rPr lang="en-US" dirty="0">
                <a:solidFill>
                  <a:schemeClr val="bg1"/>
                </a:solidFill>
              </a:rPr>
              <a:t>SELECT DATE_FORMAT(STR_TO_DATE(</a:t>
            </a:r>
            <a:r>
              <a:rPr lang="en-US" dirty="0" err="1">
                <a:solidFill>
                  <a:schemeClr val="bg1"/>
                </a:solidFill>
              </a:rPr>
              <a:t>created_at</a:t>
            </a:r>
            <a:r>
              <a:rPr lang="en-US" dirty="0">
                <a:solidFill>
                  <a:schemeClr val="bg1"/>
                </a:solidFill>
              </a:rPr>
              <a:t>, '%Y-%m-%d'), '%Y-%m-%d') AS </a:t>
            </a:r>
            <a:r>
              <a:rPr lang="en-US" dirty="0" err="1">
                <a:solidFill>
                  <a:schemeClr val="bg1"/>
                </a:solidFill>
              </a:rPr>
              <a:t>registration_month</a:t>
            </a:r>
            <a:r>
              <a:rPr lang="en-US" dirty="0">
                <a:solidFill>
                  <a:schemeClr val="bg1"/>
                </a:solidFill>
              </a:rPr>
              <a:t>,</a:t>
            </a:r>
          </a:p>
          <a:p>
            <a:r>
              <a:rPr lang="en-US" dirty="0">
                <a:solidFill>
                  <a:schemeClr val="bg1"/>
                </a:solidFill>
              </a:rPr>
              <a:t>COUNT(DISTINCT </a:t>
            </a:r>
            <a:r>
              <a:rPr lang="en-US" dirty="0" err="1">
                <a:solidFill>
                  <a:schemeClr val="bg1"/>
                </a:solidFill>
              </a:rPr>
              <a:t>user_id</a:t>
            </a:r>
            <a:r>
              <a:rPr lang="en-US" dirty="0">
                <a:solidFill>
                  <a:schemeClr val="bg1"/>
                </a:solidFill>
              </a:rPr>
              <a:t>) AS </a:t>
            </a:r>
            <a:r>
              <a:rPr lang="en-US" dirty="0" err="1">
                <a:solidFill>
                  <a:schemeClr val="bg1"/>
                </a:solidFill>
              </a:rPr>
              <a:t>new_users</a:t>
            </a:r>
            <a:endParaRPr lang="en-US" dirty="0">
              <a:solidFill>
                <a:schemeClr val="bg1"/>
              </a:solidFill>
            </a:endParaRPr>
          </a:p>
          <a:p>
            <a:r>
              <a:rPr lang="en-US" dirty="0">
                <a:solidFill>
                  <a:schemeClr val="bg1"/>
                </a:solidFill>
              </a:rPr>
              <a:t>FROM </a:t>
            </a:r>
            <a:r>
              <a:rPr lang="en-US" dirty="0" err="1">
                <a:solidFill>
                  <a:schemeClr val="bg1"/>
                </a:solidFill>
              </a:rPr>
              <a:t>usersGROUP</a:t>
            </a:r>
            <a:r>
              <a:rPr lang="en-US" dirty="0">
                <a:solidFill>
                  <a:schemeClr val="bg1"/>
                </a:solidFill>
              </a:rPr>
              <a:t> BY </a:t>
            </a:r>
            <a:r>
              <a:rPr lang="en-US" dirty="0" err="1">
                <a:solidFill>
                  <a:schemeClr val="bg1"/>
                </a:solidFill>
              </a:rPr>
              <a:t>registration_month</a:t>
            </a:r>
            <a:endParaRPr lang="en-US" dirty="0">
              <a:solidFill>
                <a:schemeClr val="bg1"/>
              </a:solidFill>
            </a:endParaRPr>
          </a:p>
          <a:p>
            <a:r>
              <a:rPr lang="en-US" dirty="0">
                <a:solidFill>
                  <a:schemeClr val="bg1"/>
                </a:solidFill>
              </a:rPr>
              <a:t>ORDER BY </a:t>
            </a:r>
            <a:r>
              <a:rPr lang="en-US" dirty="0" err="1">
                <a:solidFill>
                  <a:schemeClr val="bg1"/>
                </a:solidFill>
              </a:rPr>
              <a:t>registration_month</a:t>
            </a:r>
            <a:endParaRPr lang="en-US" dirty="0">
              <a:solidFill>
                <a:schemeClr val="bg1"/>
              </a:solidFill>
            </a:endParaRPr>
          </a:p>
          <a:p>
            <a:r>
              <a:rPr lang="en-US" dirty="0">
                <a:solidFill>
                  <a:schemeClr val="bg1"/>
                </a:solidFill>
              </a:rPr>
              <a:t>LIMIT 10;</a:t>
            </a:r>
          </a:p>
        </p:txBody>
      </p:sp>
      <p:pic>
        <p:nvPicPr>
          <p:cNvPr id="12" name="Picture 11">
            <a:extLst>
              <a:ext uri="{FF2B5EF4-FFF2-40B4-BE49-F238E27FC236}">
                <a16:creationId xmlns:a16="http://schemas.microsoft.com/office/drawing/2014/main" id="{8990D2EB-80D0-4016-A72F-C8E5502298CC}"/>
              </a:ext>
            </a:extLst>
          </p:cNvPr>
          <p:cNvPicPr>
            <a:picLocks noChangeAspect="1"/>
          </p:cNvPicPr>
          <p:nvPr/>
        </p:nvPicPr>
        <p:blipFill>
          <a:blip r:embed="rId6"/>
          <a:stretch>
            <a:fillRect/>
          </a:stretch>
        </p:blipFill>
        <p:spPr>
          <a:xfrm>
            <a:off x="8569188" y="3704054"/>
            <a:ext cx="2780984" cy="2753984"/>
          </a:xfrm>
          <a:prstGeom prst="rect">
            <a:avLst/>
          </a:prstGeom>
        </p:spPr>
      </p:pic>
      <p:graphicFrame>
        <p:nvGraphicFramePr>
          <p:cNvPr id="13" name="Table 12">
            <a:extLst>
              <a:ext uri="{FF2B5EF4-FFF2-40B4-BE49-F238E27FC236}">
                <a16:creationId xmlns:a16="http://schemas.microsoft.com/office/drawing/2014/main" id="{8E83DDF2-FACB-4903-9D0A-69ABFA282741}"/>
              </a:ext>
            </a:extLst>
          </p:cNvPr>
          <p:cNvGraphicFramePr>
            <a:graphicFrameLocks noGrp="1"/>
          </p:cNvGraphicFramePr>
          <p:nvPr>
            <p:extLst>
              <p:ext uri="{D42A27DB-BD31-4B8C-83A1-F6EECF244321}">
                <p14:modId xmlns:p14="http://schemas.microsoft.com/office/powerpoint/2010/main" val="1582586776"/>
              </p:ext>
            </p:extLst>
          </p:nvPr>
        </p:nvGraphicFramePr>
        <p:xfrm>
          <a:off x="1005994" y="3704054"/>
          <a:ext cx="4682988" cy="2926080"/>
        </p:xfrm>
        <a:graphic>
          <a:graphicData uri="http://schemas.openxmlformats.org/drawingml/2006/table">
            <a:tbl>
              <a:tblPr/>
              <a:tblGrid>
                <a:gridCol w="2341494">
                  <a:extLst>
                    <a:ext uri="{9D8B030D-6E8A-4147-A177-3AD203B41FA5}">
                      <a16:colId xmlns:a16="http://schemas.microsoft.com/office/drawing/2014/main" val="2287873245"/>
                    </a:ext>
                  </a:extLst>
                </a:gridCol>
                <a:gridCol w="2341494">
                  <a:extLst>
                    <a:ext uri="{9D8B030D-6E8A-4147-A177-3AD203B41FA5}">
                      <a16:colId xmlns:a16="http://schemas.microsoft.com/office/drawing/2014/main" val="2087956260"/>
                    </a:ext>
                  </a:extLst>
                </a:gridCol>
              </a:tblGrid>
              <a:tr h="275398">
                <a:tc>
                  <a:txBody>
                    <a:bodyPr/>
                    <a:lstStyle/>
                    <a:p>
                      <a:r>
                        <a:rPr lang="en-US" sz="1800" kern="1200" dirty="0" err="1">
                          <a:solidFill>
                            <a:schemeClr val="bg1"/>
                          </a:solidFill>
                          <a:latin typeface="+mn-lt"/>
                          <a:ea typeface="+mn-ea"/>
                          <a:cs typeface="+mn-cs"/>
                        </a:rPr>
                        <a:t>REG_Month</a:t>
                      </a:r>
                      <a:endParaRPr lang="en-US" sz="1800" kern="1200" dirty="0">
                        <a:solidFill>
                          <a:schemeClr val="bg1"/>
                        </a:solidFill>
                        <a:latin typeface="+mn-lt"/>
                        <a:ea typeface="+mn-ea"/>
                        <a:cs typeface="+mn-cs"/>
                      </a:endParaRPr>
                    </a:p>
                  </a:txBody>
                  <a:tcPr anchor="ctr">
                    <a:lnL>
                      <a:noFill/>
                    </a:lnL>
                    <a:lnR>
                      <a:noFill/>
                    </a:lnR>
                    <a:lnT>
                      <a:noFill/>
                    </a:lnT>
                    <a:lnB>
                      <a:noFill/>
                    </a:lnB>
                  </a:tcPr>
                </a:tc>
                <a:tc>
                  <a:txBody>
                    <a:bodyPr/>
                    <a:lstStyle/>
                    <a:p>
                      <a:r>
                        <a:rPr lang="en-US" dirty="0" err="1">
                          <a:solidFill>
                            <a:schemeClr val="bg1"/>
                          </a:solidFill>
                        </a:rPr>
                        <a:t>New_Users</a:t>
                      </a:r>
                      <a:endParaRPr lang="en-US" dirty="0">
                        <a:solidFill>
                          <a:schemeClr val="bg1"/>
                        </a:solidFill>
                      </a:endParaRPr>
                    </a:p>
                  </a:txBody>
                  <a:tcPr anchor="ctr">
                    <a:lnL>
                      <a:noFill/>
                    </a:lnL>
                    <a:lnR>
                      <a:noFill/>
                    </a:lnR>
                    <a:lnT>
                      <a:noFill/>
                    </a:lnT>
                    <a:lnB>
                      <a:noFill/>
                    </a:lnB>
                  </a:tcPr>
                </a:tc>
                <a:extLst>
                  <a:ext uri="{0D108BD9-81ED-4DB2-BD59-A6C34878D82A}">
                    <a16:rowId xmlns:a16="http://schemas.microsoft.com/office/drawing/2014/main" val="1184036945"/>
                  </a:ext>
                </a:extLst>
              </a:tr>
              <a:tr h="275398">
                <a:tc>
                  <a:txBody>
                    <a:bodyPr/>
                    <a:lstStyle/>
                    <a:p>
                      <a:r>
                        <a:rPr lang="en-US" dirty="0">
                          <a:solidFill>
                            <a:schemeClr val="bg1"/>
                          </a:solidFill>
                        </a:rPr>
                        <a:t>2001-01-20</a:t>
                      </a:r>
                    </a:p>
                  </a:txBody>
                  <a:tcPr anchor="ctr">
                    <a:lnL>
                      <a:noFill/>
                    </a:lnL>
                    <a:lnR>
                      <a:noFill/>
                    </a:lnR>
                    <a:lnT>
                      <a:noFill/>
                    </a:lnT>
                    <a:lnB>
                      <a:noFill/>
                    </a:lnB>
                  </a:tcPr>
                </a:tc>
                <a:tc>
                  <a:txBody>
                    <a:bodyPr/>
                    <a:lstStyle/>
                    <a:p>
                      <a:r>
                        <a:rPr lang="en-US" dirty="0">
                          <a:solidFill>
                            <a:schemeClr val="bg1"/>
                          </a:solidFill>
                        </a:rPr>
                        <a:t>23</a:t>
                      </a:r>
                    </a:p>
                  </a:txBody>
                  <a:tcPr anchor="ctr">
                    <a:lnL>
                      <a:noFill/>
                    </a:lnL>
                    <a:lnR>
                      <a:noFill/>
                    </a:lnR>
                    <a:lnT>
                      <a:noFill/>
                    </a:lnT>
                    <a:lnB>
                      <a:noFill/>
                    </a:lnB>
                  </a:tcPr>
                </a:tc>
                <a:extLst>
                  <a:ext uri="{0D108BD9-81ED-4DB2-BD59-A6C34878D82A}">
                    <a16:rowId xmlns:a16="http://schemas.microsoft.com/office/drawing/2014/main" val="2785172404"/>
                  </a:ext>
                </a:extLst>
              </a:tr>
              <a:tr h="275398">
                <a:tc>
                  <a:txBody>
                    <a:bodyPr/>
                    <a:lstStyle/>
                    <a:p>
                      <a:r>
                        <a:rPr lang="en-US">
                          <a:solidFill>
                            <a:schemeClr val="bg1"/>
                          </a:solidFill>
                        </a:rPr>
                        <a:t>2001-02-20</a:t>
                      </a:r>
                    </a:p>
                  </a:txBody>
                  <a:tcPr anchor="ctr">
                    <a:lnL>
                      <a:noFill/>
                    </a:lnL>
                    <a:lnR>
                      <a:noFill/>
                    </a:lnR>
                    <a:lnT>
                      <a:noFill/>
                    </a:lnT>
                    <a:lnB>
                      <a:noFill/>
                    </a:lnB>
                  </a:tcPr>
                </a:tc>
                <a:tc>
                  <a:txBody>
                    <a:bodyPr/>
                    <a:lstStyle/>
                    <a:p>
                      <a:r>
                        <a:rPr lang="en-US">
                          <a:solidFill>
                            <a:schemeClr val="bg1"/>
                          </a:solidFill>
                        </a:rPr>
                        <a:t>13</a:t>
                      </a:r>
                    </a:p>
                  </a:txBody>
                  <a:tcPr anchor="ctr">
                    <a:lnL>
                      <a:noFill/>
                    </a:lnL>
                    <a:lnR>
                      <a:noFill/>
                    </a:lnR>
                    <a:lnT>
                      <a:noFill/>
                    </a:lnT>
                    <a:lnB>
                      <a:noFill/>
                    </a:lnB>
                  </a:tcPr>
                </a:tc>
                <a:extLst>
                  <a:ext uri="{0D108BD9-81ED-4DB2-BD59-A6C34878D82A}">
                    <a16:rowId xmlns:a16="http://schemas.microsoft.com/office/drawing/2014/main" val="1630742282"/>
                  </a:ext>
                </a:extLst>
              </a:tr>
              <a:tr h="275398">
                <a:tc>
                  <a:txBody>
                    <a:bodyPr/>
                    <a:lstStyle/>
                    <a:p>
                      <a:r>
                        <a:rPr lang="en-US">
                          <a:solidFill>
                            <a:schemeClr val="bg1"/>
                          </a:solidFill>
                        </a:rPr>
                        <a:t>2001-03-20</a:t>
                      </a:r>
                    </a:p>
                  </a:txBody>
                  <a:tcPr anchor="ctr">
                    <a:lnL>
                      <a:noFill/>
                    </a:lnL>
                    <a:lnR>
                      <a:noFill/>
                    </a:lnR>
                    <a:lnT>
                      <a:noFill/>
                    </a:lnT>
                    <a:lnB>
                      <a:noFill/>
                    </a:lnB>
                  </a:tcPr>
                </a:tc>
                <a:tc>
                  <a:txBody>
                    <a:bodyPr/>
                    <a:lstStyle/>
                    <a:p>
                      <a:r>
                        <a:rPr lang="en-US" dirty="0">
                          <a:solidFill>
                            <a:schemeClr val="bg1"/>
                          </a:solidFill>
                        </a:rPr>
                        <a:t>14</a:t>
                      </a:r>
                    </a:p>
                  </a:txBody>
                  <a:tcPr anchor="ctr">
                    <a:lnL>
                      <a:noFill/>
                    </a:lnL>
                    <a:lnR>
                      <a:noFill/>
                    </a:lnR>
                    <a:lnT>
                      <a:noFill/>
                    </a:lnT>
                    <a:lnB>
                      <a:noFill/>
                    </a:lnB>
                  </a:tcPr>
                </a:tc>
                <a:extLst>
                  <a:ext uri="{0D108BD9-81ED-4DB2-BD59-A6C34878D82A}">
                    <a16:rowId xmlns:a16="http://schemas.microsoft.com/office/drawing/2014/main" val="2724117156"/>
                  </a:ext>
                </a:extLst>
              </a:tr>
              <a:tr h="275398">
                <a:tc>
                  <a:txBody>
                    <a:bodyPr/>
                    <a:lstStyle/>
                    <a:p>
                      <a:r>
                        <a:rPr lang="en-US" dirty="0">
                          <a:solidFill>
                            <a:schemeClr val="bg1"/>
                          </a:solidFill>
                        </a:rPr>
                        <a:t>2001-04-20</a:t>
                      </a:r>
                    </a:p>
                  </a:txBody>
                  <a:tcPr anchor="ctr">
                    <a:lnL>
                      <a:noFill/>
                    </a:lnL>
                    <a:lnR>
                      <a:noFill/>
                    </a:lnR>
                    <a:lnT>
                      <a:noFill/>
                    </a:lnT>
                    <a:lnB>
                      <a:noFill/>
                    </a:lnB>
                  </a:tcPr>
                </a:tc>
                <a:tc>
                  <a:txBody>
                    <a:bodyPr/>
                    <a:lstStyle/>
                    <a:p>
                      <a:r>
                        <a:rPr lang="en-US">
                          <a:solidFill>
                            <a:schemeClr val="bg1"/>
                          </a:solidFill>
                        </a:rPr>
                        <a:t>29</a:t>
                      </a:r>
                    </a:p>
                  </a:txBody>
                  <a:tcPr anchor="ctr">
                    <a:lnL>
                      <a:noFill/>
                    </a:lnL>
                    <a:lnR>
                      <a:noFill/>
                    </a:lnR>
                    <a:lnT>
                      <a:noFill/>
                    </a:lnT>
                    <a:lnB>
                      <a:noFill/>
                    </a:lnB>
                  </a:tcPr>
                </a:tc>
                <a:extLst>
                  <a:ext uri="{0D108BD9-81ED-4DB2-BD59-A6C34878D82A}">
                    <a16:rowId xmlns:a16="http://schemas.microsoft.com/office/drawing/2014/main" val="3467666150"/>
                  </a:ext>
                </a:extLst>
              </a:tr>
              <a:tr h="275398">
                <a:tc>
                  <a:txBody>
                    <a:bodyPr/>
                    <a:lstStyle/>
                    <a:p>
                      <a:r>
                        <a:rPr lang="en-US">
                          <a:solidFill>
                            <a:schemeClr val="bg1"/>
                          </a:solidFill>
                        </a:rPr>
                        <a:t>2001-05-20</a:t>
                      </a:r>
                    </a:p>
                  </a:txBody>
                  <a:tcPr anchor="ctr">
                    <a:lnL>
                      <a:noFill/>
                    </a:lnL>
                    <a:lnR>
                      <a:noFill/>
                    </a:lnR>
                    <a:lnT>
                      <a:noFill/>
                    </a:lnT>
                    <a:lnB>
                      <a:noFill/>
                    </a:lnB>
                  </a:tcPr>
                </a:tc>
                <a:tc>
                  <a:txBody>
                    <a:bodyPr/>
                    <a:lstStyle/>
                    <a:p>
                      <a:r>
                        <a:rPr lang="en-US">
                          <a:solidFill>
                            <a:schemeClr val="bg1"/>
                          </a:solidFill>
                        </a:rPr>
                        <a:t>44</a:t>
                      </a:r>
                    </a:p>
                  </a:txBody>
                  <a:tcPr anchor="ctr">
                    <a:lnL>
                      <a:noFill/>
                    </a:lnL>
                    <a:lnR>
                      <a:noFill/>
                    </a:lnR>
                    <a:lnT>
                      <a:noFill/>
                    </a:lnT>
                    <a:lnB>
                      <a:noFill/>
                    </a:lnB>
                  </a:tcPr>
                </a:tc>
                <a:extLst>
                  <a:ext uri="{0D108BD9-81ED-4DB2-BD59-A6C34878D82A}">
                    <a16:rowId xmlns:a16="http://schemas.microsoft.com/office/drawing/2014/main" val="2155549128"/>
                  </a:ext>
                </a:extLst>
              </a:tr>
              <a:tr h="275398">
                <a:tc>
                  <a:txBody>
                    <a:bodyPr/>
                    <a:lstStyle/>
                    <a:p>
                      <a:r>
                        <a:rPr lang="en-US">
                          <a:solidFill>
                            <a:schemeClr val="bg1"/>
                          </a:solidFill>
                        </a:rPr>
                        <a:t>2001-06-20</a:t>
                      </a:r>
                    </a:p>
                  </a:txBody>
                  <a:tcPr anchor="ctr">
                    <a:lnL>
                      <a:noFill/>
                    </a:lnL>
                    <a:lnR>
                      <a:noFill/>
                    </a:lnR>
                    <a:lnT>
                      <a:noFill/>
                    </a:lnT>
                    <a:lnB>
                      <a:noFill/>
                    </a:lnB>
                  </a:tcPr>
                </a:tc>
                <a:tc>
                  <a:txBody>
                    <a:bodyPr/>
                    <a:lstStyle/>
                    <a:p>
                      <a:r>
                        <a:rPr lang="en-US">
                          <a:solidFill>
                            <a:schemeClr val="bg1"/>
                          </a:solidFill>
                        </a:rPr>
                        <a:t>15</a:t>
                      </a:r>
                    </a:p>
                  </a:txBody>
                  <a:tcPr anchor="ctr">
                    <a:lnL>
                      <a:noFill/>
                    </a:lnL>
                    <a:lnR>
                      <a:noFill/>
                    </a:lnR>
                    <a:lnT>
                      <a:noFill/>
                    </a:lnT>
                    <a:lnB>
                      <a:noFill/>
                    </a:lnB>
                  </a:tcPr>
                </a:tc>
                <a:extLst>
                  <a:ext uri="{0D108BD9-81ED-4DB2-BD59-A6C34878D82A}">
                    <a16:rowId xmlns:a16="http://schemas.microsoft.com/office/drawing/2014/main" val="361723959"/>
                  </a:ext>
                </a:extLst>
              </a:tr>
              <a:tr h="275398">
                <a:tc>
                  <a:txBody>
                    <a:bodyPr/>
                    <a:lstStyle/>
                    <a:p>
                      <a:r>
                        <a:rPr lang="en-US">
                          <a:solidFill>
                            <a:schemeClr val="bg1"/>
                          </a:solidFill>
                        </a:rPr>
                        <a:t>2001-07-20</a:t>
                      </a:r>
                    </a:p>
                  </a:txBody>
                  <a:tcPr anchor="ctr">
                    <a:lnL>
                      <a:noFill/>
                    </a:lnL>
                    <a:lnR>
                      <a:noFill/>
                    </a:lnR>
                    <a:lnT>
                      <a:noFill/>
                    </a:lnT>
                    <a:lnB>
                      <a:noFill/>
                    </a:lnB>
                  </a:tcPr>
                </a:tc>
                <a:tc>
                  <a:txBody>
                    <a:bodyPr/>
                    <a:lstStyle/>
                    <a:p>
                      <a:r>
                        <a:rPr lang="en-US" dirty="0">
                          <a:solidFill>
                            <a:schemeClr val="bg1"/>
                          </a:solidFill>
                        </a:rPr>
                        <a:t>46</a:t>
                      </a:r>
                    </a:p>
                  </a:txBody>
                  <a:tcPr anchor="ctr">
                    <a:lnL>
                      <a:noFill/>
                    </a:lnL>
                    <a:lnR>
                      <a:noFill/>
                    </a:lnR>
                    <a:lnT>
                      <a:noFill/>
                    </a:lnT>
                    <a:lnB>
                      <a:noFill/>
                    </a:lnB>
                  </a:tcPr>
                </a:tc>
                <a:extLst>
                  <a:ext uri="{0D108BD9-81ED-4DB2-BD59-A6C34878D82A}">
                    <a16:rowId xmlns:a16="http://schemas.microsoft.com/office/drawing/2014/main" val="2284288532"/>
                  </a:ext>
                </a:extLst>
              </a:tr>
            </a:tbl>
          </a:graphicData>
        </a:graphic>
      </p:graphicFrame>
    </p:spTree>
    <p:extLst>
      <p:ext uri="{BB962C8B-B14F-4D97-AF65-F5344CB8AC3E}">
        <p14:creationId xmlns:p14="http://schemas.microsoft.com/office/powerpoint/2010/main" val="443167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230A6EA7-8D48-4334-BB86-FBA1F0247820}"/>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8E0834-C72F-40F9-9607-DC34B48AA03D}"/>
              </a:ext>
            </a:extLst>
          </p:cNvPr>
          <p:cNvSpPr txBox="1"/>
          <p:nvPr/>
        </p:nvSpPr>
        <p:spPr>
          <a:xfrm>
            <a:off x="2686051" y="3334489"/>
            <a:ext cx="7286624"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Retention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Research with solid fill">
            <a:extLst>
              <a:ext uri="{FF2B5EF4-FFF2-40B4-BE49-F238E27FC236}">
                <a16:creationId xmlns:a16="http://schemas.microsoft.com/office/drawing/2014/main" id="{BA0FE57C-B040-4634-B44E-9A4F0DA7D9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3914" y="2067589"/>
            <a:ext cx="1444171" cy="1444171"/>
          </a:xfrm>
          <a:prstGeom prst="rect">
            <a:avLst/>
          </a:prstGeom>
        </p:spPr>
      </p:pic>
    </p:spTree>
    <p:extLst>
      <p:ext uri="{BB962C8B-B14F-4D97-AF65-F5344CB8AC3E}">
        <p14:creationId xmlns:p14="http://schemas.microsoft.com/office/powerpoint/2010/main" val="414422945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BB0B75-2119-40D5-A283-8396F2D5CC3A}"/>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6226B78C-B0FB-4353-A885-ECF34514D247}"/>
              </a:ext>
            </a:extLst>
          </p:cNvPr>
          <p:cNvSpPr/>
          <p:nvPr/>
        </p:nvSpPr>
        <p:spPr>
          <a:xfrm>
            <a:off x="-1657350" y="-2438400"/>
            <a:ext cx="15011400" cy="1085850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81F95D2-50C7-4A0A-9BE5-2ABAA5E1D48B}"/>
              </a:ext>
            </a:extLst>
          </p:cNvPr>
          <p:cNvSpPr txBox="1"/>
          <p:nvPr/>
        </p:nvSpPr>
        <p:spPr>
          <a:xfrm>
            <a:off x="2452688" y="1139372"/>
            <a:ext cx="7286624" cy="717761"/>
          </a:xfrm>
          <a:prstGeom prst="rect">
            <a:avLst/>
          </a:prstGeom>
          <a:noFill/>
        </p:spPr>
        <p:txBody>
          <a:bodyPr wrap="square" rtlCol="0" anchor="ctr">
            <a:spAutoFit/>
          </a:bodyPr>
          <a:lstStyle/>
          <a:p>
            <a:pPr algn="ctr">
              <a:lnSpc>
                <a:spcPct val="107000"/>
              </a:lnSpc>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Retention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Research with solid fill">
            <a:extLst>
              <a:ext uri="{FF2B5EF4-FFF2-40B4-BE49-F238E27FC236}">
                <a16:creationId xmlns:a16="http://schemas.microsoft.com/office/drawing/2014/main" id="{503CB132-A68C-4174-905B-4D3A39058B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6832" y="152400"/>
            <a:ext cx="1198336" cy="1198336"/>
          </a:xfrm>
          <a:prstGeom prst="rect">
            <a:avLst/>
          </a:prstGeom>
        </p:spPr>
      </p:pic>
      <p:pic>
        <p:nvPicPr>
          <p:cNvPr id="7" name="Picture 6">
            <a:extLst>
              <a:ext uri="{FF2B5EF4-FFF2-40B4-BE49-F238E27FC236}">
                <a16:creationId xmlns:a16="http://schemas.microsoft.com/office/drawing/2014/main" id="{0D865777-7EEB-4B41-8693-36A5681CE5B3}"/>
              </a:ext>
            </a:extLst>
          </p:cNvPr>
          <p:cNvPicPr>
            <a:picLocks noChangeAspect="1"/>
          </p:cNvPicPr>
          <p:nvPr/>
        </p:nvPicPr>
        <p:blipFill>
          <a:blip r:embed="rId5"/>
          <a:stretch>
            <a:fillRect/>
          </a:stretch>
        </p:blipFill>
        <p:spPr>
          <a:xfrm>
            <a:off x="539912" y="2060413"/>
            <a:ext cx="4543425" cy="3819525"/>
          </a:xfrm>
          <a:prstGeom prst="rect">
            <a:avLst/>
          </a:prstGeom>
        </p:spPr>
      </p:pic>
      <p:pic>
        <p:nvPicPr>
          <p:cNvPr id="9" name="Picture 8">
            <a:extLst>
              <a:ext uri="{FF2B5EF4-FFF2-40B4-BE49-F238E27FC236}">
                <a16:creationId xmlns:a16="http://schemas.microsoft.com/office/drawing/2014/main" id="{2DD5AB71-C391-4A5F-BF9A-DB2626DE2F3D}"/>
              </a:ext>
            </a:extLst>
          </p:cNvPr>
          <p:cNvPicPr>
            <a:picLocks noChangeAspect="1"/>
          </p:cNvPicPr>
          <p:nvPr/>
        </p:nvPicPr>
        <p:blipFill>
          <a:blip r:embed="rId6"/>
          <a:stretch>
            <a:fillRect/>
          </a:stretch>
        </p:blipFill>
        <p:spPr>
          <a:xfrm>
            <a:off x="6917093" y="2235071"/>
            <a:ext cx="4951445" cy="3311894"/>
          </a:xfrm>
          <a:prstGeom prst="rect">
            <a:avLst/>
          </a:prstGeom>
        </p:spPr>
      </p:pic>
    </p:spTree>
    <p:extLst>
      <p:ext uri="{BB962C8B-B14F-4D97-AF65-F5344CB8AC3E}">
        <p14:creationId xmlns:p14="http://schemas.microsoft.com/office/powerpoint/2010/main" val="2782421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FFCF7DF3-9B9C-437C-A9A9-EB80CB7293B2}"/>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6C49ED-A0D7-4552-B656-83EC9C8BB418}"/>
              </a:ext>
            </a:extLst>
          </p:cNvPr>
          <p:cNvSpPr txBox="1"/>
          <p:nvPr/>
        </p:nvSpPr>
        <p:spPr>
          <a:xfrm>
            <a:off x="2686051" y="3365748"/>
            <a:ext cx="7286624" cy="655244"/>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36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Engagement Per Device:</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Laptop with solid fill">
            <a:extLst>
              <a:ext uri="{FF2B5EF4-FFF2-40B4-BE49-F238E27FC236}">
                <a16:creationId xmlns:a16="http://schemas.microsoft.com/office/drawing/2014/main" id="{627555DB-6AA4-4FCC-A9DF-B9BE49D09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5151" y="2065771"/>
            <a:ext cx="1461698" cy="1461698"/>
          </a:xfrm>
          <a:prstGeom prst="rect">
            <a:avLst/>
          </a:prstGeom>
        </p:spPr>
      </p:pic>
    </p:spTree>
    <p:extLst>
      <p:ext uri="{BB962C8B-B14F-4D97-AF65-F5344CB8AC3E}">
        <p14:creationId xmlns:p14="http://schemas.microsoft.com/office/powerpoint/2010/main" val="259025724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469AAF-22C8-4B41-9C4C-B34F37504B05}"/>
              </a:ext>
            </a:extLst>
          </p:cNvPr>
          <p:cNvPicPr>
            <a:picLocks noChangeAspect="1"/>
          </p:cNvPicPr>
          <p:nvPr/>
        </p:nvPicPr>
        <p:blipFill>
          <a:blip r:embed="rId2"/>
          <a:stretch>
            <a:fillRect/>
          </a:stretch>
        </p:blipFill>
        <p:spPr>
          <a:xfrm>
            <a:off x="0" y="0"/>
            <a:ext cx="12192000" cy="6858000"/>
          </a:xfrm>
          <a:prstGeom prst="rect">
            <a:avLst/>
          </a:prstGeom>
        </p:spPr>
      </p:pic>
      <p:sp>
        <p:nvSpPr>
          <p:cNvPr id="3" name="Scroll: Horizontal 2">
            <a:extLst>
              <a:ext uri="{FF2B5EF4-FFF2-40B4-BE49-F238E27FC236}">
                <a16:creationId xmlns:a16="http://schemas.microsoft.com/office/drawing/2014/main" id="{3B2F6ABF-0B31-4715-8AEB-1F4FBD1C8BA6}"/>
              </a:ext>
            </a:extLst>
          </p:cNvPr>
          <p:cNvSpPr/>
          <p:nvPr/>
        </p:nvSpPr>
        <p:spPr>
          <a:xfrm>
            <a:off x="-2061029" y="-1364342"/>
            <a:ext cx="15878629" cy="10218056"/>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6AF632-18AF-4F04-AF51-70E430ADA95F}"/>
              </a:ext>
            </a:extLst>
          </p:cNvPr>
          <p:cNvSpPr txBox="1"/>
          <p:nvPr/>
        </p:nvSpPr>
        <p:spPr>
          <a:xfrm>
            <a:off x="2452688" y="838656"/>
            <a:ext cx="7286624" cy="655244"/>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36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Weekly Engagement Per Device:</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Laptop with solid fill">
            <a:extLst>
              <a:ext uri="{FF2B5EF4-FFF2-40B4-BE49-F238E27FC236}">
                <a16:creationId xmlns:a16="http://schemas.microsoft.com/office/drawing/2014/main" id="{B6AA33B6-A9CB-40D9-9B35-AB5EBEC60C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2861" y="-5918"/>
            <a:ext cx="1166278" cy="1166278"/>
          </a:xfrm>
          <a:prstGeom prst="rect">
            <a:avLst/>
          </a:prstGeom>
        </p:spPr>
      </p:pic>
      <p:pic>
        <p:nvPicPr>
          <p:cNvPr id="7" name="Picture 6">
            <a:extLst>
              <a:ext uri="{FF2B5EF4-FFF2-40B4-BE49-F238E27FC236}">
                <a16:creationId xmlns:a16="http://schemas.microsoft.com/office/drawing/2014/main" id="{24F3B5AD-F552-4CFC-8693-8CA852C14462}"/>
              </a:ext>
            </a:extLst>
          </p:cNvPr>
          <p:cNvPicPr>
            <a:picLocks noChangeAspect="1"/>
          </p:cNvPicPr>
          <p:nvPr/>
        </p:nvPicPr>
        <p:blipFill>
          <a:blip r:embed="rId5"/>
          <a:stretch>
            <a:fillRect/>
          </a:stretch>
        </p:blipFill>
        <p:spPr>
          <a:xfrm>
            <a:off x="6928757" y="1681451"/>
            <a:ext cx="4343400" cy="1533525"/>
          </a:xfrm>
          <a:prstGeom prst="rect">
            <a:avLst/>
          </a:prstGeom>
        </p:spPr>
      </p:pic>
      <p:pic>
        <p:nvPicPr>
          <p:cNvPr id="9" name="Picture 8">
            <a:extLst>
              <a:ext uri="{FF2B5EF4-FFF2-40B4-BE49-F238E27FC236}">
                <a16:creationId xmlns:a16="http://schemas.microsoft.com/office/drawing/2014/main" id="{8DF297C1-24CD-460F-AFE1-B295B78F13D6}"/>
              </a:ext>
            </a:extLst>
          </p:cNvPr>
          <p:cNvPicPr>
            <a:picLocks noChangeAspect="1"/>
          </p:cNvPicPr>
          <p:nvPr/>
        </p:nvPicPr>
        <p:blipFill>
          <a:blip r:embed="rId6"/>
          <a:stretch>
            <a:fillRect/>
          </a:stretch>
        </p:blipFill>
        <p:spPr>
          <a:xfrm>
            <a:off x="7945664" y="3943927"/>
            <a:ext cx="2628900" cy="1905000"/>
          </a:xfrm>
          <a:prstGeom prst="rect">
            <a:avLst/>
          </a:prstGeom>
        </p:spPr>
      </p:pic>
      <p:sp>
        <p:nvSpPr>
          <p:cNvPr id="10" name="TextBox 9">
            <a:extLst>
              <a:ext uri="{FF2B5EF4-FFF2-40B4-BE49-F238E27FC236}">
                <a16:creationId xmlns:a16="http://schemas.microsoft.com/office/drawing/2014/main" id="{E576E86B-4028-47B3-9677-6A0B459EC0FC}"/>
              </a:ext>
            </a:extLst>
          </p:cNvPr>
          <p:cNvSpPr txBox="1"/>
          <p:nvPr/>
        </p:nvSpPr>
        <p:spPr>
          <a:xfrm>
            <a:off x="919843" y="1681451"/>
            <a:ext cx="5471432" cy="1477328"/>
          </a:xfrm>
          <a:prstGeom prst="rect">
            <a:avLst/>
          </a:prstGeom>
          <a:noFill/>
        </p:spPr>
        <p:txBody>
          <a:bodyPr wrap="square" rtlCol="0">
            <a:spAutoFit/>
          </a:bodyPr>
          <a:lstStyle/>
          <a:p>
            <a:r>
              <a:rPr lang="en-US" dirty="0">
                <a:solidFill>
                  <a:schemeClr val="bg1"/>
                </a:solidFill>
              </a:rPr>
              <a:t>SELECT WEEK(STR_TO_DATE(</a:t>
            </a:r>
            <a:r>
              <a:rPr lang="en-US" dirty="0" err="1">
                <a:solidFill>
                  <a:schemeClr val="bg1"/>
                </a:solidFill>
              </a:rPr>
              <a:t>occurred_at</a:t>
            </a:r>
            <a:r>
              <a:rPr lang="en-US" dirty="0">
                <a:solidFill>
                  <a:schemeClr val="bg1"/>
                </a:solidFill>
              </a:rPr>
              <a:t>, '%Y-%m-%d')) AS </a:t>
            </a:r>
            <a:r>
              <a:rPr lang="en-US" dirty="0" err="1">
                <a:solidFill>
                  <a:schemeClr val="bg1"/>
                </a:solidFill>
              </a:rPr>
              <a:t>week_number,device,COUNT</a:t>
            </a:r>
            <a:r>
              <a:rPr lang="en-US" dirty="0">
                <a:solidFill>
                  <a:schemeClr val="bg1"/>
                </a:solidFill>
              </a:rPr>
              <a:t>(*) AS </a:t>
            </a:r>
            <a:r>
              <a:rPr lang="en-US" dirty="0" err="1">
                <a:solidFill>
                  <a:schemeClr val="bg1"/>
                </a:solidFill>
              </a:rPr>
              <a:t>weekly_engagementFROM</a:t>
            </a:r>
            <a:r>
              <a:rPr lang="en-US" dirty="0">
                <a:solidFill>
                  <a:schemeClr val="bg1"/>
                </a:solidFill>
              </a:rPr>
              <a:t> </a:t>
            </a:r>
            <a:r>
              <a:rPr lang="en-US" dirty="0" err="1">
                <a:solidFill>
                  <a:schemeClr val="bg1"/>
                </a:solidFill>
              </a:rPr>
              <a:t>eventsGROUP</a:t>
            </a:r>
            <a:r>
              <a:rPr lang="en-US" dirty="0">
                <a:solidFill>
                  <a:schemeClr val="bg1"/>
                </a:solidFill>
              </a:rPr>
              <a:t> BY </a:t>
            </a:r>
            <a:r>
              <a:rPr lang="en-US" dirty="0" err="1">
                <a:solidFill>
                  <a:schemeClr val="bg1"/>
                </a:solidFill>
              </a:rPr>
              <a:t>week_number</a:t>
            </a:r>
            <a:r>
              <a:rPr lang="en-US" dirty="0">
                <a:solidFill>
                  <a:schemeClr val="bg1"/>
                </a:solidFill>
              </a:rPr>
              <a:t>, </a:t>
            </a:r>
            <a:r>
              <a:rPr lang="en-US" dirty="0" err="1">
                <a:solidFill>
                  <a:schemeClr val="bg1"/>
                </a:solidFill>
              </a:rPr>
              <a:t>deviceORDER</a:t>
            </a:r>
            <a:r>
              <a:rPr lang="en-US" dirty="0">
                <a:solidFill>
                  <a:schemeClr val="bg1"/>
                </a:solidFill>
              </a:rPr>
              <a:t> BY </a:t>
            </a:r>
            <a:r>
              <a:rPr lang="en-US" dirty="0" err="1">
                <a:solidFill>
                  <a:schemeClr val="bg1"/>
                </a:solidFill>
              </a:rPr>
              <a:t>week_number</a:t>
            </a:r>
            <a:r>
              <a:rPr lang="en-US" dirty="0">
                <a:solidFill>
                  <a:schemeClr val="bg1"/>
                </a:solidFill>
              </a:rPr>
              <a:t>, </a:t>
            </a:r>
            <a:r>
              <a:rPr lang="en-US" dirty="0" err="1">
                <a:solidFill>
                  <a:schemeClr val="bg1"/>
                </a:solidFill>
              </a:rPr>
              <a:t>deviceLIMIT</a:t>
            </a:r>
            <a:r>
              <a:rPr lang="en-US" dirty="0">
                <a:solidFill>
                  <a:schemeClr val="bg1"/>
                </a:solidFill>
              </a:rPr>
              <a:t> 10;</a:t>
            </a:r>
          </a:p>
        </p:txBody>
      </p:sp>
      <p:graphicFrame>
        <p:nvGraphicFramePr>
          <p:cNvPr id="11" name="Table 10">
            <a:extLst>
              <a:ext uri="{FF2B5EF4-FFF2-40B4-BE49-F238E27FC236}">
                <a16:creationId xmlns:a16="http://schemas.microsoft.com/office/drawing/2014/main" id="{DC24DF52-AE8F-4897-BD04-A8BA434FC7CF}"/>
              </a:ext>
            </a:extLst>
          </p:cNvPr>
          <p:cNvGraphicFramePr>
            <a:graphicFrameLocks noGrp="1"/>
          </p:cNvGraphicFramePr>
          <p:nvPr>
            <p:extLst>
              <p:ext uri="{D42A27DB-BD31-4B8C-83A1-F6EECF244321}">
                <p14:modId xmlns:p14="http://schemas.microsoft.com/office/powerpoint/2010/main" val="3507875464"/>
              </p:ext>
            </p:extLst>
          </p:nvPr>
        </p:nvGraphicFramePr>
        <p:xfrm>
          <a:off x="752475" y="3429000"/>
          <a:ext cx="6010275" cy="3291840"/>
        </p:xfrm>
        <a:graphic>
          <a:graphicData uri="http://schemas.openxmlformats.org/drawingml/2006/table">
            <a:tbl>
              <a:tblPr/>
              <a:tblGrid>
                <a:gridCol w="1295400">
                  <a:extLst>
                    <a:ext uri="{9D8B030D-6E8A-4147-A177-3AD203B41FA5}">
                      <a16:colId xmlns:a16="http://schemas.microsoft.com/office/drawing/2014/main" val="1238186163"/>
                    </a:ext>
                  </a:extLst>
                </a:gridCol>
                <a:gridCol w="2717800">
                  <a:extLst>
                    <a:ext uri="{9D8B030D-6E8A-4147-A177-3AD203B41FA5}">
                      <a16:colId xmlns:a16="http://schemas.microsoft.com/office/drawing/2014/main" val="2795888295"/>
                    </a:ext>
                  </a:extLst>
                </a:gridCol>
                <a:gridCol w="1997075">
                  <a:extLst>
                    <a:ext uri="{9D8B030D-6E8A-4147-A177-3AD203B41FA5}">
                      <a16:colId xmlns:a16="http://schemas.microsoft.com/office/drawing/2014/main" val="1702311046"/>
                    </a:ext>
                  </a:extLst>
                </a:gridCol>
              </a:tblGrid>
              <a:tr h="309739">
                <a:tc>
                  <a:txBody>
                    <a:bodyPr/>
                    <a:lstStyle/>
                    <a:p>
                      <a:r>
                        <a:rPr lang="en-US" dirty="0">
                          <a:solidFill>
                            <a:schemeClr val="bg1"/>
                          </a:solidFill>
                        </a:rPr>
                        <a:t>Week num</a:t>
                      </a:r>
                    </a:p>
                  </a:txBody>
                  <a:tcPr anchor="ctr">
                    <a:lnL>
                      <a:noFill/>
                    </a:lnL>
                    <a:lnR>
                      <a:noFill/>
                    </a:lnR>
                    <a:lnT>
                      <a:noFill/>
                    </a:lnT>
                    <a:lnB>
                      <a:noFill/>
                    </a:lnB>
                  </a:tcPr>
                </a:tc>
                <a:tc>
                  <a:txBody>
                    <a:bodyPr/>
                    <a:lstStyle/>
                    <a:p>
                      <a:r>
                        <a:rPr lang="en-US" dirty="0">
                          <a:solidFill>
                            <a:schemeClr val="bg1"/>
                          </a:solidFill>
                        </a:rPr>
                        <a:t>Device</a:t>
                      </a:r>
                    </a:p>
                  </a:txBody>
                  <a:tcPr anchor="ctr">
                    <a:lnL>
                      <a:noFill/>
                    </a:lnL>
                    <a:lnR>
                      <a:noFill/>
                    </a:lnR>
                    <a:lnT>
                      <a:noFill/>
                    </a:lnT>
                    <a:lnB>
                      <a:noFill/>
                    </a:lnB>
                  </a:tcPr>
                </a:tc>
                <a:tc>
                  <a:txBody>
                    <a:bodyPr/>
                    <a:lstStyle/>
                    <a:p>
                      <a:r>
                        <a:rPr lang="en-US" dirty="0">
                          <a:solidFill>
                            <a:schemeClr val="bg1"/>
                          </a:solidFill>
                        </a:rPr>
                        <a:t>Week </a:t>
                      </a:r>
                      <a:r>
                        <a:rPr lang="en-US" dirty="0" err="1">
                          <a:solidFill>
                            <a:schemeClr val="bg1"/>
                          </a:solidFill>
                        </a:rPr>
                        <a:t>Engang</a:t>
                      </a:r>
                      <a:endParaRPr lang="en-US" dirty="0">
                        <a:solidFill>
                          <a:schemeClr val="bg1"/>
                        </a:solidFill>
                      </a:endParaRPr>
                    </a:p>
                  </a:txBody>
                  <a:tcPr anchor="ctr">
                    <a:lnL>
                      <a:noFill/>
                    </a:lnL>
                    <a:lnR>
                      <a:noFill/>
                    </a:lnR>
                    <a:lnT>
                      <a:noFill/>
                    </a:lnT>
                    <a:lnB>
                      <a:noFill/>
                    </a:lnB>
                  </a:tcPr>
                </a:tc>
                <a:extLst>
                  <a:ext uri="{0D108BD9-81ED-4DB2-BD59-A6C34878D82A}">
                    <a16:rowId xmlns:a16="http://schemas.microsoft.com/office/drawing/2014/main" val="483485044"/>
                  </a:ext>
                </a:extLst>
              </a:tr>
              <a:tr h="332022">
                <a:tc>
                  <a:txBody>
                    <a:bodyPr/>
                    <a:lstStyle/>
                    <a:p>
                      <a:r>
                        <a:rPr lang="en-US">
                          <a:solidFill>
                            <a:schemeClr val="bg1"/>
                          </a:solidFill>
                        </a:rPr>
                        <a:t>1160</a:t>
                      </a:r>
                    </a:p>
                  </a:txBody>
                  <a:tcPr anchor="ctr">
                    <a:lnL>
                      <a:noFill/>
                    </a:lnL>
                    <a:lnR>
                      <a:noFill/>
                    </a:lnR>
                    <a:lnT>
                      <a:noFill/>
                    </a:lnT>
                    <a:lnB>
                      <a:noFill/>
                    </a:lnB>
                  </a:tcPr>
                </a:tc>
                <a:tc>
                  <a:txBody>
                    <a:bodyPr/>
                    <a:lstStyle/>
                    <a:p>
                      <a:r>
                        <a:rPr lang="en-US" dirty="0">
                          <a:solidFill>
                            <a:schemeClr val="bg1"/>
                          </a:solidFill>
                        </a:rPr>
                        <a:t>acer aspire desktop</a:t>
                      </a:r>
                    </a:p>
                  </a:txBody>
                  <a:tcPr anchor="ctr">
                    <a:lnL>
                      <a:noFill/>
                    </a:lnL>
                    <a:lnR>
                      <a:noFill/>
                    </a:lnR>
                    <a:lnT>
                      <a:noFill/>
                    </a:lnT>
                    <a:lnB>
                      <a:noFill/>
                    </a:lnB>
                  </a:tcPr>
                </a:tc>
                <a:tc>
                  <a:txBody>
                    <a:bodyPr/>
                    <a:lstStyle/>
                    <a:p>
                      <a:r>
                        <a:rPr lang="en-US" dirty="0">
                          <a:solidFill>
                            <a:schemeClr val="bg1"/>
                          </a:solidFill>
                        </a:rPr>
                        <a:t>20</a:t>
                      </a:r>
                    </a:p>
                  </a:txBody>
                  <a:tcPr anchor="ctr">
                    <a:lnL>
                      <a:noFill/>
                    </a:lnL>
                    <a:lnR>
                      <a:noFill/>
                    </a:lnR>
                    <a:lnT>
                      <a:noFill/>
                    </a:lnT>
                    <a:lnB>
                      <a:noFill/>
                    </a:lnB>
                  </a:tcPr>
                </a:tc>
                <a:extLst>
                  <a:ext uri="{0D108BD9-81ED-4DB2-BD59-A6C34878D82A}">
                    <a16:rowId xmlns:a16="http://schemas.microsoft.com/office/drawing/2014/main" val="3592615045"/>
                  </a:ext>
                </a:extLst>
              </a:tr>
              <a:tr h="309739">
                <a:tc>
                  <a:txBody>
                    <a:bodyPr/>
                    <a:lstStyle/>
                    <a:p>
                      <a:r>
                        <a:rPr lang="en-US">
                          <a:solidFill>
                            <a:schemeClr val="bg1"/>
                          </a:solidFill>
                        </a:rPr>
                        <a:t>1902</a:t>
                      </a:r>
                    </a:p>
                  </a:txBody>
                  <a:tcPr anchor="ctr">
                    <a:lnL>
                      <a:noFill/>
                    </a:lnL>
                    <a:lnR>
                      <a:noFill/>
                    </a:lnR>
                    <a:lnT>
                      <a:noFill/>
                    </a:lnT>
                    <a:lnB>
                      <a:noFill/>
                    </a:lnB>
                  </a:tcPr>
                </a:tc>
                <a:tc>
                  <a:txBody>
                    <a:bodyPr/>
                    <a:lstStyle/>
                    <a:p>
                      <a:r>
                        <a:rPr lang="en-US">
                          <a:solidFill>
                            <a:schemeClr val="bg1"/>
                          </a:solidFill>
                        </a:rPr>
                        <a:t>acer aspire notebook</a:t>
                      </a:r>
                    </a:p>
                  </a:txBody>
                  <a:tcPr anchor="ctr">
                    <a:lnL>
                      <a:noFill/>
                    </a:lnL>
                    <a:lnR>
                      <a:noFill/>
                    </a:lnR>
                    <a:lnT>
                      <a:noFill/>
                    </a:lnT>
                    <a:lnB>
                      <a:noFill/>
                    </a:lnB>
                  </a:tcPr>
                </a:tc>
                <a:tc>
                  <a:txBody>
                    <a:bodyPr/>
                    <a:lstStyle/>
                    <a:p>
                      <a:r>
                        <a:rPr lang="en-US">
                          <a:solidFill>
                            <a:schemeClr val="bg1"/>
                          </a:solidFill>
                        </a:rPr>
                        <a:t>20</a:t>
                      </a:r>
                    </a:p>
                  </a:txBody>
                  <a:tcPr anchor="ctr">
                    <a:lnL>
                      <a:noFill/>
                    </a:lnL>
                    <a:lnR>
                      <a:noFill/>
                    </a:lnR>
                    <a:lnT>
                      <a:noFill/>
                    </a:lnT>
                    <a:lnB>
                      <a:noFill/>
                    </a:lnB>
                  </a:tcPr>
                </a:tc>
                <a:extLst>
                  <a:ext uri="{0D108BD9-81ED-4DB2-BD59-A6C34878D82A}">
                    <a16:rowId xmlns:a16="http://schemas.microsoft.com/office/drawing/2014/main" val="785533416"/>
                  </a:ext>
                </a:extLst>
              </a:tr>
              <a:tr h="309739">
                <a:tc>
                  <a:txBody>
                    <a:bodyPr/>
                    <a:lstStyle/>
                    <a:p>
                      <a:r>
                        <a:rPr lang="en-US">
                          <a:solidFill>
                            <a:schemeClr val="bg1"/>
                          </a:solidFill>
                        </a:rPr>
                        <a:t>484</a:t>
                      </a:r>
                    </a:p>
                  </a:txBody>
                  <a:tcPr anchor="ctr">
                    <a:lnL>
                      <a:noFill/>
                    </a:lnL>
                    <a:lnR>
                      <a:noFill/>
                    </a:lnR>
                    <a:lnT>
                      <a:noFill/>
                    </a:lnT>
                    <a:lnB>
                      <a:noFill/>
                    </a:lnB>
                  </a:tcPr>
                </a:tc>
                <a:tc>
                  <a:txBody>
                    <a:bodyPr/>
                    <a:lstStyle/>
                    <a:p>
                      <a:r>
                        <a:rPr lang="en-US">
                          <a:solidFill>
                            <a:schemeClr val="bg1"/>
                          </a:solidFill>
                        </a:rPr>
                        <a:t>amazon fire phone</a:t>
                      </a:r>
                    </a:p>
                  </a:txBody>
                  <a:tcPr anchor="ctr">
                    <a:lnL>
                      <a:noFill/>
                    </a:lnL>
                    <a:lnR>
                      <a:noFill/>
                    </a:lnR>
                    <a:lnT>
                      <a:noFill/>
                    </a:lnT>
                    <a:lnB>
                      <a:noFill/>
                    </a:lnB>
                  </a:tcPr>
                </a:tc>
                <a:tc>
                  <a:txBody>
                    <a:bodyPr/>
                    <a:lstStyle/>
                    <a:p>
                      <a:r>
                        <a:rPr lang="en-US" dirty="0">
                          <a:solidFill>
                            <a:schemeClr val="bg1"/>
                          </a:solidFill>
                        </a:rPr>
                        <a:t>20</a:t>
                      </a:r>
                    </a:p>
                  </a:txBody>
                  <a:tcPr anchor="ctr">
                    <a:lnL>
                      <a:noFill/>
                    </a:lnL>
                    <a:lnR>
                      <a:noFill/>
                    </a:lnR>
                    <a:lnT>
                      <a:noFill/>
                    </a:lnT>
                    <a:lnB>
                      <a:noFill/>
                    </a:lnB>
                  </a:tcPr>
                </a:tc>
                <a:extLst>
                  <a:ext uri="{0D108BD9-81ED-4DB2-BD59-A6C34878D82A}">
                    <a16:rowId xmlns:a16="http://schemas.microsoft.com/office/drawing/2014/main" val="3235619388"/>
                  </a:ext>
                </a:extLst>
              </a:tr>
              <a:tr h="309739">
                <a:tc>
                  <a:txBody>
                    <a:bodyPr/>
                    <a:lstStyle/>
                    <a:p>
                      <a:r>
                        <a:rPr lang="en-US">
                          <a:solidFill>
                            <a:schemeClr val="bg1"/>
                          </a:solidFill>
                        </a:rPr>
                        <a:t>2044</a:t>
                      </a:r>
                    </a:p>
                  </a:txBody>
                  <a:tcPr anchor="ctr">
                    <a:lnL>
                      <a:noFill/>
                    </a:lnL>
                    <a:lnR>
                      <a:noFill/>
                    </a:lnR>
                    <a:lnT>
                      <a:noFill/>
                    </a:lnT>
                    <a:lnB>
                      <a:noFill/>
                    </a:lnB>
                  </a:tcPr>
                </a:tc>
                <a:tc>
                  <a:txBody>
                    <a:bodyPr/>
                    <a:lstStyle/>
                    <a:p>
                      <a:r>
                        <a:rPr lang="en-US">
                          <a:solidFill>
                            <a:schemeClr val="bg1"/>
                          </a:solidFill>
                        </a:rPr>
                        <a:t>asus chromebook</a:t>
                      </a:r>
                    </a:p>
                  </a:txBody>
                  <a:tcPr anchor="ctr">
                    <a:lnL>
                      <a:noFill/>
                    </a:lnL>
                    <a:lnR>
                      <a:noFill/>
                    </a:lnR>
                    <a:lnT>
                      <a:noFill/>
                    </a:lnT>
                    <a:lnB>
                      <a:noFill/>
                    </a:lnB>
                  </a:tcPr>
                </a:tc>
                <a:tc>
                  <a:txBody>
                    <a:bodyPr/>
                    <a:lstStyle/>
                    <a:p>
                      <a:r>
                        <a:rPr lang="en-US">
                          <a:solidFill>
                            <a:schemeClr val="bg1"/>
                          </a:solidFill>
                        </a:rPr>
                        <a:t>20</a:t>
                      </a:r>
                    </a:p>
                  </a:txBody>
                  <a:tcPr anchor="ctr">
                    <a:lnL>
                      <a:noFill/>
                    </a:lnL>
                    <a:lnR>
                      <a:noFill/>
                    </a:lnR>
                    <a:lnT>
                      <a:noFill/>
                    </a:lnT>
                    <a:lnB>
                      <a:noFill/>
                    </a:lnB>
                  </a:tcPr>
                </a:tc>
                <a:extLst>
                  <a:ext uri="{0D108BD9-81ED-4DB2-BD59-A6C34878D82A}">
                    <a16:rowId xmlns:a16="http://schemas.microsoft.com/office/drawing/2014/main" val="3607026972"/>
                  </a:ext>
                </a:extLst>
              </a:tr>
              <a:tr h="309739">
                <a:tc>
                  <a:txBody>
                    <a:bodyPr/>
                    <a:lstStyle/>
                    <a:p>
                      <a:r>
                        <a:rPr lang="en-US">
                          <a:solidFill>
                            <a:schemeClr val="bg1"/>
                          </a:solidFill>
                        </a:rPr>
                        <a:t>2378</a:t>
                      </a:r>
                    </a:p>
                  </a:txBody>
                  <a:tcPr anchor="ctr">
                    <a:lnL>
                      <a:noFill/>
                    </a:lnL>
                    <a:lnR>
                      <a:noFill/>
                    </a:lnR>
                    <a:lnT>
                      <a:noFill/>
                    </a:lnT>
                    <a:lnB>
                      <a:noFill/>
                    </a:lnB>
                  </a:tcPr>
                </a:tc>
                <a:tc>
                  <a:txBody>
                    <a:bodyPr/>
                    <a:lstStyle/>
                    <a:p>
                      <a:r>
                        <a:rPr lang="en-US">
                          <a:solidFill>
                            <a:schemeClr val="bg1"/>
                          </a:solidFill>
                        </a:rPr>
                        <a:t>dell inspiron desktop</a:t>
                      </a:r>
                    </a:p>
                  </a:txBody>
                  <a:tcPr anchor="ctr">
                    <a:lnL>
                      <a:noFill/>
                    </a:lnL>
                    <a:lnR>
                      <a:noFill/>
                    </a:lnR>
                    <a:lnT>
                      <a:noFill/>
                    </a:lnT>
                    <a:lnB>
                      <a:noFill/>
                    </a:lnB>
                  </a:tcPr>
                </a:tc>
                <a:tc>
                  <a:txBody>
                    <a:bodyPr/>
                    <a:lstStyle/>
                    <a:p>
                      <a:r>
                        <a:rPr lang="en-US" dirty="0">
                          <a:solidFill>
                            <a:schemeClr val="bg1"/>
                          </a:solidFill>
                        </a:rPr>
                        <a:t>20</a:t>
                      </a:r>
                    </a:p>
                  </a:txBody>
                  <a:tcPr anchor="ctr">
                    <a:lnL>
                      <a:noFill/>
                    </a:lnL>
                    <a:lnR>
                      <a:noFill/>
                    </a:lnR>
                    <a:lnT>
                      <a:noFill/>
                    </a:lnT>
                    <a:lnB>
                      <a:noFill/>
                    </a:lnB>
                  </a:tcPr>
                </a:tc>
                <a:extLst>
                  <a:ext uri="{0D108BD9-81ED-4DB2-BD59-A6C34878D82A}">
                    <a16:rowId xmlns:a16="http://schemas.microsoft.com/office/drawing/2014/main" val="2337984681"/>
                  </a:ext>
                </a:extLst>
              </a:tr>
              <a:tr h="309739">
                <a:tc>
                  <a:txBody>
                    <a:bodyPr/>
                    <a:lstStyle/>
                    <a:p>
                      <a:r>
                        <a:rPr lang="en-US">
                          <a:solidFill>
                            <a:schemeClr val="bg1"/>
                          </a:solidFill>
                        </a:rPr>
                        <a:t>4349</a:t>
                      </a:r>
                    </a:p>
                  </a:txBody>
                  <a:tcPr anchor="ctr">
                    <a:lnL>
                      <a:noFill/>
                    </a:lnL>
                    <a:lnR>
                      <a:noFill/>
                    </a:lnR>
                    <a:lnT>
                      <a:noFill/>
                    </a:lnT>
                    <a:lnB>
                      <a:noFill/>
                    </a:lnB>
                  </a:tcPr>
                </a:tc>
                <a:tc>
                  <a:txBody>
                    <a:bodyPr/>
                    <a:lstStyle/>
                    <a:p>
                      <a:r>
                        <a:rPr lang="en-US">
                          <a:solidFill>
                            <a:schemeClr val="bg1"/>
                          </a:solidFill>
                        </a:rPr>
                        <a:t>dell inspiron notebook</a:t>
                      </a:r>
                    </a:p>
                  </a:txBody>
                  <a:tcPr anchor="ctr">
                    <a:lnL>
                      <a:noFill/>
                    </a:lnL>
                    <a:lnR>
                      <a:noFill/>
                    </a:lnR>
                    <a:lnT>
                      <a:noFill/>
                    </a:lnT>
                    <a:lnB>
                      <a:noFill/>
                    </a:lnB>
                  </a:tcPr>
                </a:tc>
                <a:tc>
                  <a:txBody>
                    <a:bodyPr/>
                    <a:lstStyle/>
                    <a:p>
                      <a:r>
                        <a:rPr lang="en-US">
                          <a:solidFill>
                            <a:schemeClr val="bg1"/>
                          </a:solidFill>
                        </a:rPr>
                        <a:t>20</a:t>
                      </a:r>
                    </a:p>
                  </a:txBody>
                  <a:tcPr anchor="ctr">
                    <a:lnL>
                      <a:noFill/>
                    </a:lnL>
                    <a:lnR>
                      <a:noFill/>
                    </a:lnR>
                    <a:lnT>
                      <a:noFill/>
                    </a:lnT>
                    <a:lnB>
                      <a:noFill/>
                    </a:lnB>
                  </a:tcPr>
                </a:tc>
                <a:extLst>
                  <a:ext uri="{0D108BD9-81ED-4DB2-BD59-A6C34878D82A}">
                    <a16:rowId xmlns:a16="http://schemas.microsoft.com/office/drawing/2014/main" val="931027040"/>
                  </a:ext>
                </a:extLst>
              </a:tr>
              <a:tr h="309739">
                <a:tc>
                  <a:txBody>
                    <a:bodyPr/>
                    <a:lstStyle/>
                    <a:p>
                      <a:r>
                        <a:rPr lang="en-US">
                          <a:solidFill>
                            <a:schemeClr val="bg1"/>
                          </a:solidFill>
                        </a:rPr>
                        <a:t>1623</a:t>
                      </a:r>
                    </a:p>
                  </a:txBody>
                  <a:tcPr anchor="ctr">
                    <a:lnL>
                      <a:noFill/>
                    </a:lnL>
                    <a:lnR>
                      <a:noFill/>
                    </a:lnR>
                    <a:lnT>
                      <a:noFill/>
                    </a:lnT>
                    <a:lnB>
                      <a:noFill/>
                    </a:lnB>
                  </a:tcPr>
                </a:tc>
                <a:tc>
                  <a:txBody>
                    <a:bodyPr/>
                    <a:lstStyle/>
                    <a:p>
                      <a:r>
                        <a:rPr lang="en-US">
                          <a:solidFill>
                            <a:schemeClr val="bg1"/>
                          </a:solidFill>
                        </a:rPr>
                        <a:t>hp pavilion desktop</a:t>
                      </a:r>
                    </a:p>
                  </a:txBody>
                  <a:tcPr anchor="ctr">
                    <a:lnL>
                      <a:noFill/>
                    </a:lnL>
                    <a:lnR>
                      <a:noFill/>
                    </a:lnR>
                    <a:lnT>
                      <a:noFill/>
                    </a:lnT>
                    <a:lnB>
                      <a:noFill/>
                    </a:lnB>
                  </a:tcPr>
                </a:tc>
                <a:tc>
                  <a:txBody>
                    <a:bodyPr/>
                    <a:lstStyle/>
                    <a:p>
                      <a:r>
                        <a:rPr lang="en-US">
                          <a:solidFill>
                            <a:schemeClr val="bg1"/>
                          </a:solidFill>
                        </a:rPr>
                        <a:t>20</a:t>
                      </a:r>
                    </a:p>
                  </a:txBody>
                  <a:tcPr anchor="ctr">
                    <a:lnL>
                      <a:noFill/>
                    </a:lnL>
                    <a:lnR>
                      <a:noFill/>
                    </a:lnR>
                    <a:lnT>
                      <a:noFill/>
                    </a:lnT>
                    <a:lnB>
                      <a:noFill/>
                    </a:lnB>
                  </a:tcPr>
                </a:tc>
                <a:extLst>
                  <a:ext uri="{0D108BD9-81ED-4DB2-BD59-A6C34878D82A}">
                    <a16:rowId xmlns:a16="http://schemas.microsoft.com/office/drawing/2014/main" val="2891020090"/>
                  </a:ext>
                </a:extLst>
              </a:tr>
              <a:tr h="309739">
                <a:tc>
                  <a:txBody>
                    <a:bodyPr/>
                    <a:lstStyle/>
                    <a:p>
                      <a:r>
                        <a:rPr lang="en-US">
                          <a:solidFill>
                            <a:schemeClr val="bg1"/>
                          </a:solidFill>
                        </a:rPr>
                        <a:t>1249</a:t>
                      </a:r>
                    </a:p>
                  </a:txBody>
                  <a:tcPr anchor="ctr">
                    <a:lnL>
                      <a:noFill/>
                    </a:lnL>
                    <a:lnR>
                      <a:noFill/>
                    </a:lnR>
                    <a:lnT>
                      <a:noFill/>
                    </a:lnT>
                    <a:lnB>
                      <a:noFill/>
                    </a:lnB>
                  </a:tcPr>
                </a:tc>
                <a:tc>
                  <a:txBody>
                    <a:bodyPr/>
                    <a:lstStyle/>
                    <a:p>
                      <a:r>
                        <a:rPr lang="en-US">
                          <a:solidFill>
                            <a:schemeClr val="bg1"/>
                          </a:solidFill>
                        </a:rPr>
                        <a:t>htc one</a:t>
                      </a:r>
                    </a:p>
                  </a:txBody>
                  <a:tcPr anchor="ctr">
                    <a:lnL>
                      <a:noFill/>
                    </a:lnL>
                    <a:lnR>
                      <a:noFill/>
                    </a:lnR>
                    <a:lnT>
                      <a:noFill/>
                    </a:lnT>
                    <a:lnB>
                      <a:noFill/>
                    </a:lnB>
                  </a:tcPr>
                </a:tc>
                <a:tc>
                  <a:txBody>
                    <a:bodyPr/>
                    <a:lstStyle/>
                    <a:p>
                      <a:r>
                        <a:rPr lang="en-US" dirty="0">
                          <a:solidFill>
                            <a:schemeClr val="bg1"/>
                          </a:solidFill>
                        </a:rPr>
                        <a:t>20</a:t>
                      </a:r>
                    </a:p>
                  </a:txBody>
                  <a:tcPr anchor="ctr">
                    <a:lnL>
                      <a:noFill/>
                    </a:lnL>
                    <a:lnR>
                      <a:noFill/>
                    </a:lnR>
                    <a:lnT>
                      <a:noFill/>
                    </a:lnT>
                    <a:lnB>
                      <a:noFill/>
                    </a:lnB>
                  </a:tcPr>
                </a:tc>
                <a:extLst>
                  <a:ext uri="{0D108BD9-81ED-4DB2-BD59-A6C34878D82A}">
                    <a16:rowId xmlns:a16="http://schemas.microsoft.com/office/drawing/2014/main" val="584613110"/>
                  </a:ext>
                </a:extLst>
              </a:tr>
            </a:tbl>
          </a:graphicData>
        </a:graphic>
      </p:graphicFrame>
    </p:spTree>
    <p:extLst>
      <p:ext uri="{BB962C8B-B14F-4D97-AF65-F5344CB8AC3E}">
        <p14:creationId xmlns:p14="http://schemas.microsoft.com/office/powerpoint/2010/main" val="1877537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E7C19BED-5150-4D1A-AAB2-3BF7C85527CF}"/>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CAE26B-E160-47AF-A44C-3CF97FCEF5C4}"/>
              </a:ext>
            </a:extLst>
          </p:cNvPr>
          <p:cNvSpPr txBox="1"/>
          <p:nvPr/>
        </p:nvSpPr>
        <p:spPr>
          <a:xfrm>
            <a:off x="2686051" y="3334490"/>
            <a:ext cx="7286624" cy="717761"/>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Email Engagement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Email with solid fill">
            <a:extLst>
              <a:ext uri="{FF2B5EF4-FFF2-40B4-BE49-F238E27FC236}">
                <a16:creationId xmlns:a16="http://schemas.microsoft.com/office/drawing/2014/main" id="{2C94EE86-64F7-4B23-8DE3-C77202088E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1150" y="1847850"/>
            <a:ext cx="1409700" cy="1409700"/>
          </a:xfrm>
          <a:prstGeom prst="rect">
            <a:avLst/>
          </a:prstGeom>
        </p:spPr>
      </p:pic>
    </p:spTree>
    <p:extLst>
      <p:ext uri="{BB962C8B-B14F-4D97-AF65-F5344CB8AC3E}">
        <p14:creationId xmlns:p14="http://schemas.microsoft.com/office/powerpoint/2010/main" val="160342023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9627D-AF1E-48B1-8301-88470A6445F3}"/>
              </a:ext>
            </a:extLst>
          </p:cNvPr>
          <p:cNvPicPr>
            <a:picLocks noChangeAspect="1"/>
          </p:cNvPicPr>
          <p:nvPr/>
        </p:nvPicPr>
        <p:blipFill>
          <a:blip r:embed="rId2"/>
          <a:stretch>
            <a:fillRect/>
          </a:stretch>
        </p:blipFill>
        <p:spPr>
          <a:xfrm>
            <a:off x="-1" y="-19710"/>
            <a:ext cx="12192000" cy="6877710"/>
          </a:xfrm>
          <a:prstGeom prst="rect">
            <a:avLst/>
          </a:prstGeom>
        </p:spPr>
      </p:pic>
      <p:sp>
        <p:nvSpPr>
          <p:cNvPr id="3" name="Scroll: Horizontal 2">
            <a:extLst>
              <a:ext uri="{FF2B5EF4-FFF2-40B4-BE49-F238E27FC236}">
                <a16:creationId xmlns:a16="http://schemas.microsoft.com/office/drawing/2014/main" id="{2DF11349-F715-44B3-9669-CCD0D7093B0E}"/>
              </a:ext>
            </a:extLst>
          </p:cNvPr>
          <p:cNvSpPr/>
          <p:nvPr/>
        </p:nvSpPr>
        <p:spPr>
          <a:xfrm>
            <a:off x="-1741714" y="-1291770"/>
            <a:ext cx="15051314" cy="982617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E7619D-622F-4603-8B1A-05BDD31A888F}"/>
              </a:ext>
            </a:extLst>
          </p:cNvPr>
          <p:cNvSpPr txBox="1"/>
          <p:nvPr/>
        </p:nvSpPr>
        <p:spPr>
          <a:xfrm>
            <a:off x="2452687" y="1019051"/>
            <a:ext cx="7286624" cy="717761"/>
          </a:xfrm>
          <a:prstGeom prst="rect">
            <a:avLst/>
          </a:prstGeom>
          <a:noFill/>
        </p:spPr>
        <p:txBody>
          <a:bodyPr wrap="square" rtlCol="0" anchor="ctr">
            <a:spAutoFit/>
          </a:bodyPr>
          <a:lstStyle/>
          <a:p>
            <a:pPr marR="0" lvl="0" algn="ctr">
              <a:lnSpc>
                <a:spcPct val="107000"/>
              </a:lnSpc>
              <a:spcBef>
                <a:spcPts val="0"/>
              </a:spcBef>
              <a:spcAft>
                <a:spcPts val="800"/>
              </a:spcAft>
              <a:tabLst>
                <a:tab pos="457200" algn="l"/>
              </a:tabLst>
            </a:pP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Email Engagement Analysis:</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Email with solid fill">
            <a:extLst>
              <a:ext uri="{FF2B5EF4-FFF2-40B4-BE49-F238E27FC236}">
                <a16:creationId xmlns:a16="http://schemas.microsoft.com/office/drawing/2014/main" id="{BE78AB5E-16C1-4BED-94D5-9570C22E8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5689" y="38430"/>
            <a:ext cx="980621" cy="980621"/>
          </a:xfrm>
          <a:prstGeom prst="rect">
            <a:avLst/>
          </a:prstGeom>
        </p:spPr>
      </p:pic>
      <p:pic>
        <p:nvPicPr>
          <p:cNvPr id="7" name="Picture 6">
            <a:extLst>
              <a:ext uri="{FF2B5EF4-FFF2-40B4-BE49-F238E27FC236}">
                <a16:creationId xmlns:a16="http://schemas.microsoft.com/office/drawing/2014/main" id="{F1CFBEA0-9517-4BBC-9ECB-30835F9DB89B}"/>
              </a:ext>
            </a:extLst>
          </p:cNvPr>
          <p:cNvPicPr>
            <a:picLocks noChangeAspect="1"/>
          </p:cNvPicPr>
          <p:nvPr/>
        </p:nvPicPr>
        <p:blipFill>
          <a:blip r:embed="rId5"/>
          <a:stretch>
            <a:fillRect/>
          </a:stretch>
        </p:blipFill>
        <p:spPr>
          <a:xfrm>
            <a:off x="6586310" y="1905541"/>
            <a:ext cx="5181600" cy="1581150"/>
          </a:xfrm>
          <a:prstGeom prst="rect">
            <a:avLst/>
          </a:prstGeom>
        </p:spPr>
      </p:pic>
      <p:pic>
        <p:nvPicPr>
          <p:cNvPr id="9" name="Picture 8">
            <a:extLst>
              <a:ext uri="{FF2B5EF4-FFF2-40B4-BE49-F238E27FC236}">
                <a16:creationId xmlns:a16="http://schemas.microsoft.com/office/drawing/2014/main" id="{BDF370E2-E60F-4168-882C-904F0C494FA8}"/>
              </a:ext>
            </a:extLst>
          </p:cNvPr>
          <p:cNvPicPr>
            <a:picLocks noChangeAspect="1"/>
          </p:cNvPicPr>
          <p:nvPr/>
        </p:nvPicPr>
        <p:blipFill>
          <a:blip r:embed="rId6"/>
          <a:stretch>
            <a:fillRect/>
          </a:stretch>
        </p:blipFill>
        <p:spPr>
          <a:xfrm>
            <a:off x="3832565" y="4198768"/>
            <a:ext cx="3902756" cy="2426347"/>
          </a:xfrm>
          <a:prstGeom prst="rect">
            <a:avLst/>
          </a:prstGeom>
        </p:spPr>
      </p:pic>
      <p:sp>
        <p:nvSpPr>
          <p:cNvPr id="10" name="TextBox 9">
            <a:extLst>
              <a:ext uri="{FF2B5EF4-FFF2-40B4-BE49-F238E27FC236}">
                <a16:creationId xmlns:a16="http://schemas.microsoft.com/office/drawing/2014/main" id="{7119BA37-BA8F-410A-8E17-9FF3A887363D}"/>
              </a:ext>
            </a:extLst>
          </p:cNvPr>
          <p:cNvSpPr txBox="1"/>
          <p:nvPr/>
        </p:nvSpPr>
        <p:spPr>
          <a:xfrm>
            <a:off x="424090" y="1770430"/>
            <a:ext cx="5671910" cy="2308324"/>
          </a:xfrm>
          <a:prstGeom prst="rect">
            <a:avLst/>
          </a:prstGeom>
          <a:noFill/>
        </p:spPr>
        <p:txBody>
          <a:bodyPr wrap="square" rtlCol="0">
            <a:spAutoFit/>
          </a:bodyPr>
          <a:lstStyle/>
          <a:p>
            <a:r>
              <a:rPr lang="en-US" dirty="0">
                <a:solidFill>
                  <a:schemeClr val="bg1"/>
                </a:solidFill>
              </a:rPr>
              <a:t>SELECT DATE_FORMAT(STR_TO_DATE(</a:t>
            </a:r>
            <a:r>
              <a:rPr lang="en-US" dirty="0" err="1">
                <a:solidFill>
                  <a:schemeClr val="bg1"/>
                </a:solidFill>
              </a:rPr>
              <a:t>occurred_at</a:t>
            </a:r>
            <a:r>
              <a:rPr lang="en-US" dirty="0">
                <a:solidFill>
                  <a:schemeClr val="bg1"/>
                </a:solidFill>
              </a:rPr>
              <a:t>, '%Y-%m-%d'), '%Y-%m') AS month,</a:t>
            </a:r>
          </a:p>
          <a:p>
            <a:r>
              <a:rPr lang="en-US" dirty="0" err="1">
                <a:solidFill>
                  <a:schemeClr val="bg1"/>
                </a:solidFill>
              </a:rPr>
              <a:t>action,COUNT</a:t>
            </a:r>
            <a:r>
              <a:rPr lang="en-US" dirty="0">
                <a:solidFill>
                  <a:schemeClr val="bg1"/>
                </a:solidFill>
              </a:rPr>
              <a:t>(*) AS </a:t>
            </a:r>
            <a:r>
              <a:rPr lang="en-US" dirty="0" err="1">
                <a:solidFill>
                  <a:schemeClr val="bg1"/>
                </a:solidFill>
              </a:rPr>
              <a:t>action_count</a:t>
            </a:r>
            <a:r>
              <a:rPr lang="en-US" dirty="0">
                <a:solidFill>
                  <a:schemeClr val="bg1"/>
                </a:solidFill>
              </a:rPr>
              <a:t>,</a:t>
            </a:r>
          </a:p>
          <a:p>
            <a:r>
              <a:rPr lang="en-US" dirty="0">
                <a:solidFill>
                  <a:schemeClr val="bg1"/>
                </a:solidFill>
              </a:rPr>
              <a:t>COUNT(DISTINCT </a:t>
            </a:r>
            <a:r>
              <a:rPr lang="en-US" dirty="0" err="1">
                <a:solidFill>
                  <a:schemeClr val="bg1"/>
                </a:solidFill>
              </a:rPr>
              <a:t>user_id</a:t>
            </a:r>
            <a:r>
              <a:rPr lang="en-US" dirty="0">
                <a:solidFill>
                  <a:schemeClr val="bg1"/>
                </a:solidFill>
              </a:rPr>
              <a:t>) AS </a:t>
            </a:r>
            <a:r>
              <a:rPr lang="en-US" dirty="0" err="1">
                <a:solidFill>
                  <a:schemeClr val="bg1"/>
                </a:solidFill>
              </a:rPr>
              <a:t>unique_users</a:t>
            </a:r>
            <a:endParaRPr lang="en-US" dirty="0">
              <a:solidFill>
                <a:schemeClr val="bg1"/>
              </a:solidFill>
            </a:endParaRPr>
          </a:p>
          <a:p>
            <a:r>
              <a:rPr lang="en-US" dirty="0">
                <a:solidFill>
                  <a:schemeClr val="bg1"/>
                </a:solidFill>
              </a:rPr>
              <a:t>FROM </a:t>
            </a:r>
            <a:r>
              <a:rPr lang="en-US" dirty="0" err="1">
                <a:solidFill>
                  <a:schemeClr val="bg1"/>
                </a:solidFill>
              </a:rPr>
              <a:t>email_events</a:t>
            </a:r>
            <a:endParaRPr lang="en-US" dirty="0">
              <a:solidFill>
                <a:schemeClr val="bg1"/>
              </a:solidFill>
            </a:endParaRPr>
          </a:p>
          <a:p>
            <a:r>
              <a:rPr lang="en-US" dirty="0">
                <a:solidFill>
                  <a:schemeClr val="bg1"/>
                </a:solidFill>
              </a:rPr>
              <a:t>GROUP BY month, action</a:t>
            </a:r>
          </a:p>
          <a:p>
            <a:r>
              <a:rPr lang="en-US" dirty="0">
                <a:solidFill>
                  <a:schemeClr val="bg1"/>
                </a:solidFill>
              </a:rPr>
              <a:t>ORDER BY month, action</a:t>
            </a:r>
          </a:p>
          <a:p>
            <a:r>
              <a:rPr lang="en-US" dirty="0">
                <a:solidFill>
                  <a:schemeClr val="bg1"/>
                </a:solidFill>
              </a:rPr>
              <a:t>LIMIT 10;</a:t>
            </a:r>
          </a:p>
        </p:txBody>
      </p:sp>
    </p:spTree>
    <p:extLst>
      <p:ext uri="{BB962C8B-B14F-4D97-AF65-F5344CB8AC3E}">
        <p14:creationId xmlns:p14="http://schemas.microsoft.com/office/powerpoint/2010/main" val="4256003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C856E-A03D-460C-ADB3-0431CB122382}"/>
              </a:ext>
            </a:extLst>
          </p:cNvPr>
          <p:cNvPicPr>
            <a:picLocks noChangeAspect="1"/>
          </p:cNvPicPr>
          <p:nvPr/>
        </p:nvPicPr>
        <p:blipFill>
          <a:blip r:embed="rId2"/>
          <a:stretch>
            <a:fillRect/>
          </a:stretch>
        </p:blipFill>
        <p:spPr>
          <a:xfrm>
            <a:off x="0" y="0"/>
            <a:ext cx="12192000" cy="6877710"/>
          </a:xfrm>
          <a:prstGeom prst="rect">
            <a:avLst/>
          </a:prstGeom>
        </p:spPr>
      </p:pic>
      <p:sp>
        <p:nvSpPr>
          <p:cNvPr id="3" name="TextBox 2">
            <a:extLst>
              <a:ext uri="{FF2B5EF4-FFF2-40B4-BE49-F238E27FC236}">
                <a16:creationId xmlns:a16="http://schemas.microsoft.com/office/drawing/2014/main" id="{F4348247-FDDC-4E79-99C3-9E48C052C117}"/>
              </a:ext>
            </a:extLst>
          </p:cNvPr>
          <p:cNvSpPr txBox="1"/>
          <p:nvPr/>
        </p:nvSpPr>
        <p:spPr>
          <a:xfrm>
            <a:off x="979715" y="887207"/>
            <a:ext cx="10232571" cy="1208023"/>
          </a:xfrm>
          <a:prstGeom prst="rect">
            <a:avLst/>
          </a:prstGeom>
          <a:noFill/>
          <a:ln>
            <a:solidFill>
              <a:schemeClr val="bg2"/>
            </a:solidFill>
          </a:ln>
        </p:spPr>
        <p:txBody>
          <a:bodyPr wrap="square" rtlCol="0">
            <a:spAutoFit/>
          </a:bodyPr>
          <a:lstStyle/>
          <a:p>
            <a:pPr marL="0" marR="0">
              <a:spcBef>
                <a:spcPts val="0"/>
              </a:spcBef>
              <a:spcAft>
                <a:spcPts val="1500"/>
              </a:spcAft>
            </a:pPr>
            <a:r>
              <a:rPr lang="en-US" sz="1200" b="1" dirty="0">
                <a:solidFill>
                  <a:srgbClr val="ECECEC"/>
                </a:solidFill>
                <a:effectLst/>
                <a:highlight>
                  <a:srgbClr val="000000"/>
                </a:highlight>
                <a:latin typeface="Segoe UI" panose="020B0502040204020203" pitchFamily="34" charset="0"/>
                <a:ea typeface="Times New Roman" panose="02020603050405020304" pitchFamily="18" charset="0"/>
              </a:rPr>
              <a:t>Project Overview: Operation Analytics and Investigating Metric Spikes</a:t>
            </a:r>
            <a:endParaRPr lang="en-US" sz="1200" b="1" dirty="0">
              <a:highlight>
                <a:srgbClr val="000000"/>
              </a:highlight>
              <a:latin typeface="Times New Roman" panose="02020603050405020304" pitchFamily="18" charset="0"/>
              <a:ea typeface="Times New Roman" panose="02020603050405020304" pitchFamily="18" charset="0"/>
            </a:endParaRPr>
          </a:p>
          <a:p>
            <a:pPr marL="0" marR="0">
              <a:spcBef>
                <a:spcPts val="0"/>
              </a:spcBef>
              <a:spcAft>
                <a:spcPts val="1500"/>
              </a:spcAft>
            </a:pPr>
            <a:r>
              <a:rPr lang="en-US" sz="1200" b="1" dirty="0">
                <a:solidFill>
                  <a:srgbClr val="ECECEC"/>
                </a:solidFill>
                <a:effectLst/>
                <a:latin typeface="Segoe UI" panose="020B0502040204020203" pitchFamily="34" charset="0"/>
                <a:ea typeface="Times New Roman" panose="02020603050405020304" pitchFamily="18" charset="0"/>
              </a:rPr>
              <a:t>This project, titled "Operation Analytics and Investigating Metric Spikes," revolves around the role of a Lead Data Analyst within a company, akin to Microsoft. The core objectives include leveraging advanced SQL skills to conduct operational analytics and investigating sudden changes in key metrics. The primary aim is to provide actionable insights to different departments—operations, support, and marketing—contributing to the enhancement of overall company operations.</a:t>
            </a:r>
            <a:endParaRPr lang="en-US" sz="1200" b="1"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30F14DBE-BC28-4634-B038-1EB68CCCAC48}"/>
              </a:ext>
            </a:extLst>
          </p:cNvPr>
          <p:cNvSpPr txBox="1"/>
          <p:nvPr/>
        </p:nvSpPr>
        <p:spPr>
          <a:xfrm>
            <a:off x="992641" y="2194810"/>
            <a:ext cx="10232571" cy="1023357"/>
          </a:xfrm>
          <a:prstGeom prst="rect">
            <a:avLst/>
          </a:prstGeom>
          <a:noFill/>
          <a:ln>
            <a:solidFill>
              <a:schemeClr val="bg2"/>
            </a:solidFill>
          </a:ln>
        </p:spPr>
        <p:txBody>
          <a:bodyPr wrap="square" rtlCol="0">
            <a:spAutoFit/>
          </a:bodyPr>
          <a:lstStyle/>
          <a:p>
            <a:pPr marL="0" marR="0">
              <a:spcBef>
                <a:spcPts val="1500"/>
              </a:spcBef>
              <a:spcAft>
                <a:spcPts val="1500"/>
              </a:spcAft>
            </a:pPr>
            <a:r>
              <a:rPr lang="en-US" sz="1200" b="1" dirty="0">
                <a:solidFill>
                  <a:srgbClr val="ECECEC"/>
                </a:solidFill>
                <a:effectLst/>
                <a:highlight>
                  <a:srgbClr val="000000"/>
                </a:highlight>
                <a:latin typeface="Segoe UI" panose="020B0502040204020203" pitchFamily="34" charset="0"/>
                <a:ea typeface="Times New Roman" panose="02020603050405020304" pitchFamily="18" charset="0"/>
              </a:rPr>
              <a:t>Analysis Approach:</a:t>
            </a:r>
            <a:endParaRPr lang="en-US" sz="1200" b="1" dirty="0">
              <a:effectLst/>
              <a:highlight>
                <a:srgbClr val="00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200" b="1" dirty="0">
                <a:solidFill>
                  <a:srgbClr val="ECECEC"/>
                </a:solidFill>
                <a:effectLst/>
                <a:latin typeface="Segoe UI" panose="020B0502040204020203" pitchFamily="34" charset="0"/>
                <a:ea typeface="Times New Roman" panose="02020603050405020304" pitchFamily="18" charset="0"/>
              </a:rPr>
              <a:t>1.	End-to-End Operations Analysis</a:t>
            </a:r>
          </a:p>
          <a:p>
            <a:pPr marL="342900" marR="0" lvl="0" indent="-342900">
              <a:spcBef>
                <a:spcPts val="0"/>
              </a:spcBef>
              <a:spcAft>
                <a:spcPts val="0"/>
              </a:spcAft>
              <a:tabLst>
                <a:tab pos="457200" algn="l"/>
              </a:tabLst>
            </a:pPr>
            <a:r>
              <a:rPr lang="en-US" sz="1200" b="1" dirty="0">
                <a:solidFill>
                  <a:srgbClr val="ECECEC"/>
                </a:solidFill>
                <a:effectLst/>
                <a:latin typeface="Segoe UI" panose="020B0502040204020203" pitchFamily="34" charset="0"/>
                <a:ea typeface="Times New Roman" panose="02020603050405020304" pitchFamily="18" charset="0"/>
              </a:rPr>
              <a:t>2.	Daily Metric Spike Investigation</a:t>
            </a:r>
          </a:p>
          <a:p>
            <a:pPr marL="342900" marR="0" lvl="0" indent="-342900">
              <a:spcBef>
                <a:spcPts val="0"/>
              </a:spcBef>
              <a:spcAft>
                <a:spcPts val="0"/>
              </a:spcAft>
              <a:tabLst>
                <a:tab pos="457200" algn="l"/>
              </a:tabLst>
            </a:pPr>
            <a:r>
              <a:rPr lang="en-US" sz="1200" b="1" dirty="0">
                <a:solidFill>
                  <a:srgbClr val="ECECEC"/>
                </a:solidFill>
                <a:effectLst/>
                <a:latin typeface="Segoe UI" panose="020B0502040204020203" pitchFamily="34" charset="0"/>
                <a:ea typeface="Times New Roman" panose="02020603050405020304" pitchFamily="18" charset="0"/>
              </a:rPr>
              <a:t>3.	Cross-Departmental Collaboration</a:t>
            </a:r>
            <a:endParaRPr lang="en-US" sz="1200" b="1" dirty="0"/>
          </a:p>
        </p:txBody>
      </p:sp>
      <p:sp>
        <p:nvSpPr>
          <p:cNvPr id="5" name="TextBox 4">
            <a:extLst>
              <a:ext uri="{FF2B5EF4-FFF2-40B4-BE49-F238E27FC236}">
                <a16:creationId xmlns:a16="http://schemas.microsoft.com/office/drawing/2014/main" id="{DED9CA4B-C381-4BF2-A239-5867DAB55C68}"/>
              </a:ext>
            </a:extLst>
          </p:cNvPr>
          <p:cNvSpPr txBox="1"/>
          <p:nvPr/>
        </p:nvSpPr>
        <p:spPr>
          <a:xfrm>
            <a:off x="979714" y="3317748"/>
            <a:ext cx="10245497" cy="774827"/>
          </a:xfrm>
          <a:prstGeom prst="rect">
            <a:avLst/>
          </a:prstGeom>
          <a:noFill/>
          <a:ln>
            <a:solidFill>
              <a:schemeClr val="bg2"/>
            </a:solidFill>
          </a:ln>
        </p:spPr>
        <p:txBody>
          <a:bodyPr wrap="square" rtlCol="0">
            <a:spAutoFit/>
          </a:bodyPr>
          <a:lstStyle/>
          <a:p>
            <a:pPr marL="0" marR="0">
              <a:lnSpc>
                <a:spcPct val="107000"/>
              </a:lnSpc>
              <a:spcBef>
                <a:spcPts val="0"/>
              </a:spcBef>
              <a:spcAft>
                <a:spcPts val="800"/>
              </a:spcAft>
            </a:pPr>
            <a:r>
              <a:rPr lang="en-US" sz="1200" b="1" kern="100" dirty="0">
                <a:solidFill>
                  <a:srgbClr val="ECECEC"/>
                </a:solidFill>
                <a:effectLst/>
                <a:highlight>
                  <a:srgbClr val="000000"/>
                </a:highlight>
                <a:latin typeface="Segoe UI" panose="020B0502040204020203" pitchFamily="34" charset="0"/>
                <a:ea typeface="Calibri" panose="020F0502020204030204" pitchFamily="34" charset="0"/>
                <a:cs typeface="Times New Roman" panose="02020603050405020304" pitchFamily="18" charset="0"/>
              </a:rPr>
              <a:t>Tech-Stack Used:</a:t>
            </a:r>
            <a:endParaRPr lang="en-US" sz="1200" b="1"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kern="0" dirty="0">
                <a:solidFill>
                  <a:srgbClr val="ECECEC"/>
                </a:solidFill>
                <a:effectLst/>
                <a:latin typeface="Segoe UI" panose="020B0502040204020203" pitchFamily="34" charset="0"/>
                <a:ea typeface="Times New Roman" panose="02020603050405020304" pitchFamily="18" charset="0"/>
                <a:cs typeface="Times New Roman" panose="02020603050405020304" pitchFamily="18" charset="0"/>
              </a:rPr>
              <a:t>SQL Querying Tool: MySQL Workbench (version 8.0CE)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1" dirty="0"/>
          </a:p>
        </p:txBody>
      </p:sp>
      <p:sp>
        <p:nvSpPr>
          <p:cNvPr id="6" name="TextBox 5">
            <a:extLst>
              <a:ext uri="{FF2B5EF4-FFF2-40B4-BE49-F238E27FC236}">
                <a16:creationId xmlns:a16="http://schemas.microsoft.com/office/drawing/2014/main" id="{76ED26B7-4859-4645-909F-FF1FDA9FF20B}"/>
              </a:ext>
            </a:extLst>
          </p:cNvPr>
          <p:cNvSpPr txBox="1"/>
          <p:nvPr/>
        </p:nvSpPr>
        <p:spPr>
          <a:xfrm>
            <a:off x="979714" y="4192156"/>
            <a:ext cx="10245497" cy="1065228"/>
          </a:xfrm>
          <a:prstGeom prst="rect">
            <a:avLst/>
          </a:prstGeom>
          <a:noFill/>
          <a:ln>
            <a:solidFill>
              <a:schemeClr val="bg2"/>
            </a:solidFill>
          </a:ln>
        </p:spPr>
        <p:txBody>
          <a:bodyPr wrap="square" rtlCol="0">
            <a:spAutoFit/>
          </a:bodyPr>
          <a:lstStyle/>
          <a:p>
            <a:pPr marL="0" marR="0">
              <a:lnSpc>
                <a:spcPct val="107000"/>
              </a:lnSpc>
              <a:spcBef>
                <a:spcPts val="0"/>
              </a:spcBef>
              <a:spcAft>
                <a:spcPts val="1500"/>
              </a:spcAft>
            </a:pPr>
            <a:r>
              <a:rPr lang="en-US" sz="1200" b="1" kern="0" dirty="0">
                <a:solidFill>
                  <a:schemeClr val="bg1"/>
                </a:solidFill>
                <a:effectLst/>
                <a:highlight>
                  <a:srgbClr val="000000"/>
                </a:highlight>
                <a:latin typeface="Segoe UI" panose="020B0502040204020203" pitchFamily="34" charset="0"/>
                <a:ea typeface="Times New Roman" panose="02020603050405020304" pitchFamily="18" charset="0"/>
                <a:cs typeface="Times New Roman" panose="02020603050405020304" pitchFamily="18" charset="0"/>
              </a:rPr>
              <a:t>Insights from Operation Analytics and Investigating Metric Spikes Project:</a:t>
            </a:r>
            <a:endParaRPr lang="en-US" sz="1100" b="1" kern="100"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1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Operational Efficiency:		2.   Daily Metric Spikes:		3.   Cross-Departmental Collaboration:</a:t>
            </a:r>
            <a:endParaRPr lang="en-US"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4"/>
              <a:tabLst>
                <a:tab pos="457200" algn="l"/>
              </a:tabLst>
            </a:pPr>
            <a:r>
              <a:rPr lang="en-US" sz="1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Visualization Impact:		5.   Data Quality and Preprocessing:	6.   Version Control and Collaboration:</a:t>
            </a:r>
          </a:p>
          <a:p>
            <a:pPr marR="0" lvl="0">
              <a:lnSpc>
                <a:spcPct val="107000"/>
              </a:lnSpc>
              <a:spcBef>
                <a:spcPts val="0"/>
              </a:spcBef>
              <a:spcAft>
                <a:spcPts val="0"/>
              </a:spcAft>
              <a:tabLst>
                <a:tab pos="457200" algn="l"/>
              </a:tabLst>
            </a:pPr>
            <a:r>
              <a:rPr lang="en-US" sz="1200" b="1" kern="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7.      Continuous Improvement:</a:t>
            </a:r>
            <a:endParaRPr lang="en-US" b="1" dirty="0">
              <a:solidFill>
                <a:schemeClr val="bg1"/>
              </a:solidFill>
            </a:endParaRPr>
          </a:p>
        </p:txBody>
      </p:sp>
      <p:sp>
        <p:nvSpPr>
          <p:cNvPr id="7" name="TextBox 6">
            <a:extLst>
              <a:ext uri="{FF2B5EF4-FFF2-40B4-BE49-F238E27FC236}">
                <a16:creationId xmlns:a16="http://schemas.microsoft.com/office/drawing/2014/main" id="{C173F31C-3A6A-40BE-A3D9-D4962711534B}"/>
              </a:ext>
            </a:extLst>
          </p:cNvPr>
          <p:cNvSpPr txBox="1"/>
          <p:nvPr/>
        </p:nvSpPr>
        <p:spPr>
          <a:xfrm>
            <a:off x="979714" y="5375616"/>
            <a:ext cx="10245497" cy="1071768"/>
          </a:xfrm>
          <a:prstGeom prst="rect">
            <a:avLst/>
          </a:prstGeom>
          <a:noFill/>
          <a:ln>
            <a:solidFill>
              <a:schemeClr val="bg2"/>
            </a:solidFill>
          </a:ln>
        </p:spPr>
        <p:txBody>
          <a:bodyPr wrap="square" rtlCol="0">
            <a:spAutoFit/>
          </a:bodyPr>
          <a:lstStyle/>
          <a:p>
            <a:pPr marL="0" marR="0">
              <a:lnSpc>
                <a:spcPct val="107000"/>
              </a:lnSpc>
              <a:spcBef>
                <a:spcPts val="0"/>
              </a:spcBef>
              <a:spcAft>
                <a:spcPts val="800"/>
              </a:spcAft>
            </a:pPr>
            <a:r>
              <a:rPr lang="en-US" sz="1400" b="1" kern="100"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Result</a:t>
            </a:r>
          </a:p>
          <a:p>
            <a:r>
              <a:rPr lang="en-US" sz="1400" b="1" dirty="0">
                <a:solidFill>
                  <a:schemeClr val="bg1"/>
                </a:solidFill>
                <a:effectLst/>
                <a:latin typeface="Segoe UI" panose="020B0502040204020203" pitchFamily="34" charset="0"/>
                <a:ea typeface="Calibri" panose="020F0502020204030204" pitchFamily="34" charset="0"/>
              </a:rPr>
              <a:t>Overall Impact: The project has significantly contributed to a deeper understanding of the company's operations, enhanced decision-making processes, and the establishment of a culture where data-driven insights are integral to daily operations. The achievements outlined above collectively reflect a positive </a:t>
            </a:r>
            <a:endParaRPr lang="en-US" sz="1400" b="1" dirty="0">
              <a:solidFill>
                <a:schemeClr val="bg1"/>
              </a:solidFill>
            </a:endParaRPr>
          </a:p>
        </p:txBody>
      </p:sp>
      <p:sp>
        <p:nvSpPr>
          <p:cNvPr id="8" name="TextBox 7">
            <a:extLst>
              <a:ext uri="{FF2B5EF4-FFF2-40B4-BE49-F238E27FC236}">
                <a16:creationId xmlns:a16="http://schemas.microsoft.com/office/drawing/2014/main" id="{870D86D3-B8CE-4D90-A14C-0A940A0E7880}"/>
              </a:ext>
            </a:extLst>
          </p:cNvPr>
          <p:cNvSpPr txBox="1"/>
          <p:nvPr/>
        </p:nvSpPr>
        <p:spPr>
          <a:xfrm>
            <a:off x="3429000" y="133350"/>
            <a:ext cx="5181600" cy="707886"/>
          </a:xfrm>
          <a:prstGeom prst="rect">
            <a:avLst/>
          </a:prstGeom>
          <a:noFill/>
        </p:spPr>
        <p:txBody>
          <a:bodyPr wrap="square" rtlCol="0">
            <a:spAutoFit/>
          </a:bodyPr>
          <a:lstStyle/>
          <a:p>
            <a:pPr algn="ctr"/>
            <a:r>
              <a:rPr lang="en-US" sz="4000" b="1" dirty="0">
                <a:solidFill>
                  <a:srgbClr val="ECECEC"/>
                </a:solidFill>
                <a:effectLst/>
                <a:latin typeface="Segoe UI" panose="020B0502040204020203" pitchFamily="34" charset="0"/>
                <a:ea typeface="Times New Roman" panose="02020603050405020304" pitchFamily="18" charset="0"/>
              </a:rPr>
              <a:t>Overview</a:t>
            </a:r>
            <a:endParaRPr lang="en-US" sz="4000" dirty="0"/>
          </a:p>
        </p:txBody>
      </p:sp>
    </p:spTree>
    <p:extLst>
      <p:ext uri="{BB962C8B-B14F-4D97-AF65-F5344CB8AC3E}">
        <p14:creationId xmlns:p14="http://schemas.microsoft.com/office/powerpoint/2010/main" val="27831279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1B60F0-6175-42B6-BC05-FACA0546DDF2}"/>
              </a:ext>
            </a:extLst>
          </p:cNvPr>
          <p:cNvPicPr>
            <a:picLocks noChangeAspect="1"/>
          </p:cNvPicPr>
          <p:nvPr/>
        </p:nvPicPr>
        <p:blipFill>
          <a:blip r:embed="rId2"/>
          <a:stretch>
            <a:fillRect/>
          </a:stretch>
        </p:blipFill>
        <p:spPr>
          <a:xfrm>
            <a:off x="-1" y="-19710"/>
            <a:ext cx="12192000" cy="6877710"/>
          </a:xfrm>
          <a:prstGeom prst="rect">
            <a:avLst/>
          </a:prstGeom>
        </p:spPr>
      </p:pic>
      <p:sp>
        <p:nvSpPr>
          <p:cNvPr id="5" name="TextBox 4">
            <a:extLst>
              <a:ext uri="{FF2B5EF4-FFF2-40B4-BE49-F238E27FC236}">
                <a16:creationId xmlns:a16="http://schemas.microsoft.com/office/drawing/2014/main" id="{E37F0324-65E0-4351-9489-0CD0E129D445}"/>
              </a:ext>
            </a:extLst>
          </p:cNvPr>
          <p:cNvSpPr txBox="1"/>
          <p:nvPr/>
        </p:nvSpPr>
        <p:spPr>
          <a:xfrm>
            <a:off x="2524125" y="2009775"/>
            <a:ext cx="7515225" cy="1862048"/>
          </a:xfrm>
          <a:prstGeom prst="rect">
            <a:avLst/>
          </a:prstGeom>
          <a:noFill/>
        </p:spPr>
        <p:txBody>
          <a:bodyPr wrap="square" rtlCol="0">
            <a:spAutoFit/>
          </a:bodyPr>
          <a:lstStyle/>
          <a:p>
            <a:r>
              <a:rPr lang="en-US" sz="11500" dirty="0">
                <a:solidFill>
                  <a:schemeClr val="bg1"/>
                </a:solidFill>
              </a:rPr>
              <a:t>THANK YOU</a:t>
            </a:r>
          </a:p>
        </p:txBody>
      </p:sp>
      <p:sp>
        <p:nvSpPr>
          <p:cNvPr id="6" name="TextBox 5">
            <a:extLst>
              <a:ext uri="{FF2B5EF4-FFF2-40B4-BE49-F238E27FC236}">
                <a16:creationId xmlns:a16="http://schemas.microsoft.com/office/drawing/2014/main" id="{3716E17A-A09E-48F6-9969-4D553601A85C}"/>
              </a:ext>
            </a:extLst>
          </p:cNvPr>
          <p:cNvSpPr txBox="1"/>
          <p:nvPr/>
        </p:nvSpPr>
        <p:spPr>
          <a:xfrm>
            <a:off x="7391400" y="6015037"/>
            <a:ext cx="4362450" cy="707886"/>
          </a:xfrm>
          <a:prstGeom prst="rect">
            <a:avLst/>
          </a:prstGeom>
          <a:noFill/>
        </p:spPr>
        <p:txBody>
          <a:bodyPr wrap="square" rtlCol="0">
            <a:spAutoFit/>
          </a:bodyPr>
          <a:lstStyle/>
          <a:p>
            <a:r>
              <a:rPr lang="en-US" sz="4000" dirty="0">
                <a:solidFill>
                  <a:schemeClr val="bg1"/>
                </a:solidFill>
              </a:rPr>
              <a:t>:-Suraj Kumar</a:t>
            </a:r>
          </a:p>
        </p:txBody>
      </p:sp>
    </p:spTree>
    <p:extLst>
      <p:ext uri="{BB962C8B-B14F-4D97-AF65-F5344CB8AC3E}">
        <p14:creationId xmlns:p14="http://schemas.microsoft.com/office/powerpoint/2010/main" val="3109160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9EE7F-06DE-4EFC-BCC1-F95CFB8615FF}"/>
              </a:ext>
            </a:extLst>
          </p:cNvPr>
          <p:cNvPicPr>
            <a:picLocks noChangeAspect="1"/>
          </p:cNvPicPr>
          <p:nvPr/>
        </p:nvPicPr>
        <p:blipFill>
          <a:blip r:embed="rId3"/>
          <a:stretch>
            <a:fillRect/>
          </a:stretch>
        </p:blipFill>
        <p:spPr>
          <a:xfrm>
            <a:off x="-30902" y="823804"/>
            <a:ext cx="4010585" cy="1552792"/>
          </a:xfrm>
          <a:prstGeom prst="rect">
            <a:avLst/>
          </a:prstGeom>
        </p:spPr>
      </p:pic>
      <p:pic>
        <p:nvPicPr>
          <p:cNvPr id="5" name="Picture 4">
            <a:extLst>
              <a:ext uri="{FF2B5EF4-FFF2-40B4-BE49-F238E27FC236}">
                <a16:creationId xmlns:a16="http://schemas.microsoft.com/office/drawing/2014/main" id="{A119B34E-9BA3-4A6C-B1E6-23A448104E73}"/>
              </a:ext>
            </a:extLst>
          </p:cNvPr>
          <p:cNvPicPr>
            <a:picLocks noChangeAspect="1"/>
          </p:cNvPicPr>
          <p:nvPr/>
        </p:nvPicPr>
        <p:blipFill rotWithShape="1">
          <a:blip r:embed="rId4"/>
          <a:srcRect l="3874" r="7679"/>
          <a:stretch/>
        </p:blipFill>
        <p:spPr>
          <a:xfrm>
            <a:off x="-30902" y="3428521"/>
            <a:ext cx="3887493" cy="3429479"/>
          </a:xfrm>
          <a:prstGeom prst="rect">
            <a:avLst/>
          </a:prstGeom>
        </p:spPr>
      </p:pic>
      <p:pic>
        <p:nvPicPr>
          <p:cNvPr id="7" name="Picture 6">
            <a:extLst>
              <a:ext uri="{FF2B5EF4-FFF2-40B4-BE49-F238E27FC236}">
                <a16:creationId xmlns:a16="http://schemas.microsoft.com/office/drawing/2014/main" id="{5B91A5A7-3BFF-4DB3-A4E6-1A30A3982EA5}"/>
              </a:ext>
            </a:extLst>
          </p:cNvPr>
          <p:cNvPicPr>
            <a:picLocks noChangeAspect="1"/>
          </p:cNvPicPr>
          <p:nvPr/>
        </p:nvPicPr>
        <p:blipFill rotWithShape="1">
          <a:blip r:embed="rId5"/>
          <a:srcRect b="2488"/>
          <a:stretch/>
        </p:blipFill>
        <p:spPr>
          <a:xfrm>
            <a:off x="3856591" y="823804"/>
            <a:ext cx="4067743" cy="1542025"/>
          </a:xfrm>
          <a:prstGeom prst="rect">
            <a:avLst/>
          </a:prstGeom>
          <a:ln>
            <a:solidFill>
              <a:schemeClr val="tx1"/>
            </a:solidFill>
          </a:ln>
        </p:spPr>
      </p:pic>
      <p:pic>
        <p:nvPicPr>
          <p:cNvPr id="11" name="Picture 10">
            <a:extLst>
              <a:ext uri="{FF2B5EF4-FFF2-40B4-BE49-F238E27FC236}">
                <a16:creationId xmlns:a16="http://schemas.microsoft.com/office/drawing/2014/main" id="{2A8489FA-9200-4751-81C3-75FDA992417E}"/>
              </a:ext>
            </a:extLst>
          </p:cNvPr>
          <p:cNvPicPr>
            <a:picLocks noChangeAspect="1"/>
          </p:cNvPicPr>
          <p:nvPr/>
        </p:nvPicPr>
        <p:blipFill>
          <a:blip r:embed="rId6"/>
          <a:stretch>
            <a:fillRect/>
          </a:stretch>
        </p:blipFill>
        <p:spPr>
          <a:xfrm>
            <a:off x="3940214" y="3429000"/>
            <a:ext cx="3783938" cy="3429479"/>
          </a:xfrm>
          <a:prstGeom prst="rect">
            <a:avLst/>
          </a:prstGeom>
        </p:spPr>
      </p:pic>
      <p:pic>
        <p:nvPicPr>
          <p:cNvPr id="13" name="Picture 12">
            <a:extLst>
              <a:ext uri="{FF2B5EF4-FFF2-40B4-BE49-F238E27FC236}">
                <a16:creationId xmlns:a16="http://schemas.microsoft.com/office/drawing/2014/main" id="{CD0DDD78-AFDB-4F93-83EB-717BBF876046}"/>
              </a:ext>
            </a:extLst>
          </p:cNvPr>
          <p:cNvPicPr>
            <a:picLocks noChangeAspect="1"/>
          </p:cNvPicPr>
          <p:nvPr/>
        </p:nvPicPr>
        <p:blipFill rotWithShape="1">
          <a:blip r:embed="rId7"/>
          <a:srcRect b="10569"/>
          <a:stretch/>
        </p:blipFill>
        <p:spPr>
          <a:xfrm>
            <a:off x="7724151" y="823804"/>
            <a:ext cx="4467849" cy="1542025"/>
          </a:xfrm>
          <a:prstGeom prst="rect">
            <a:avLst/>
          </a:prstGeom>
          <a:ln>
            <a:solidFill>
              <a:schemeClr val="tx1"/>
            </a:solidFill>
          </a:ln>
        </p:spPr>
      </p:pic>
      <p:pic>
        <p:nvPicPr>
          <p:cNvPr id="15" name="Picture 14">
            <a:extLst>
              <a:ext uri="{FF2B5EF4-FFF2-40B4-BE49-F238E27FC236}">
                <a16:creationId xmlns:a16="http://schemas.microsoft.com/office/drawing/2014/main" id="{D8108FC1-4CD6-440B-B8D2-A25E19A6AECE}"/>
              </a:ext>
            </a:extLst>
          </p:cNvPr>
          <p:cNvPicPr>
            <a:picLocks noChangeAspect="1"/>
          </p:cNvPicPr>
          <p:nvPr/>
        </p:nvPicPr>
        <p:blipFill>
          <a:blip r:embed="rId8"/>
          <a:stretch>
            <a:fillRect/>
          </a:stretch>
        </p:blipFill>
        <p:spPr>
          <a:xfrm>
            <a:off x="7807775" y="3429000"/>
            <a:ext cx="4384225" cy="3483877"/>
          </a:xfrm>
          <a:prstGeom prst="rect">
            <a:avLst/>
          </a:prstGeom>
        </p:spPr>
      </p:pic>
      <p:sp>
        <p:nvSpPr>
          <p:cNvPr id="16" name="Arrow: Down 15">
            <a:extLst>
              <a:ext uri="{FF2B5EF4-FFF2-40B4-BE49-F238E27FC236}">
                <a16:creationId xmlns:a16="http://schemas.microsoft.com/office/drawing/2014/main" id="{FAD13EA8-1A2C-4E58-B4E6-6F3A9C2BE53A}"/>
              </a:ext>
            </a:extLst>
          </p:cNvPr>
          <p:cNvSpPr/>
          <p:nvPr/>
        </p:nvSpPr>
        <p:spPr>
          <a:xfrm>
            <a:off x="1364343" y="2656114"/>
            <a:ext cx="885372" cy="34834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EFC828E-60F0-4783-8205-A1494D9A8553}"/>
              </a:ext>
            </a:extLst>
          </p:cNvPr>
          <p:cNvSpPr/>
          <p:nvPr/>
        </p:nvSpPr>
        <p:spPr>
          <a:xfrm>
            <a:off x="5529328" y="2723243"/>
            <a:ext cx="885372" cy="34834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F043204A-083E-457C-8BEF-99E696B734F4}"/>
              </a:ext>
            </a:extLst>
          </p:cNvPr>
          <p:cNvSpPr/>
          <p:nvPr/>
        </p:nvSpPr>
        <p:spPr>
          <a:xfrm>
            <a:off x="9694314" y="2673919"/>
            <a:ext cx="885372" cy="34834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0F432EB-70C4-4784-BD84-FFEDEDFB2552}"/>
              </a:ext>
            </a:extLst>
          </p:cNvPr>
          <p:cNvSpPr txBox="1"/>
          <p:nvPr/>
        </p:nvSpPr>
        <p:spPr>
          <a:xfrm>
            <a:off x="1600200" y="133350"/>
            <a:ext cx="9639299" cy="461665"/>
          </a:xfrm>
          <a:prstGeom prst="rect">
            <a:avLst/>
          </a:prstGeom>
          <a:noFill/>
        </p:spPr>
        <p:txBody>
          <a:bodyPr wrap="square" rtlCol="0">
            <a:spAutoFit/>
          </a:bodyPr>
          <a:lstStyle/>
          <a:p>
            <a:r>
              <a:rPr lang="en-US" sz="2400" b="1" dirty="0">
                <a:solidFill>
                  <a:schemeClr val="bg1"/>
                </a:solidFill>
              </a:rPr>
              <a:t>TASK:2  </a:t>
            </a:r>
            <a:r>
              <a:rPr lang="en-US" sz="2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Investigating Metric Spike</a:t>
            </a:r>
            <a:r>
              <a:rPr lang="en-US" sz="2400" b="1" kern="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2400" dirty="0">
                <a:solidFill>
                  <a:schemeClr val="bg1"/>
                </a:solidFill>
              </a:rPr>
              <a:t>UPLODE EXEL CSV FILE: CODE</a:t>
            </a:r>
            <a:endParaRPr lang="en-US" sz="2400" dirty="0"/>
          </a:p>
        </p:txBody>
      </p:sp>
    </p:spTree>
    <p:extLst>
      <p:ext uri="{BB962C8B-B14F-4D97-AF65-F5344CB8AC3E}">
        <p14:creationId xmlns:p14="http://schemas.microsoft.com/office/powerpoint/2010/main" val="11242504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30E63F-9838-4B26-B9C2-CAD4F7538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FFF28A9D-0B72-4A18-8405-056C914503BE}"/>
                  </a:ext>
                </a:extLst>
              </p:cNvPr>
              <p:cNvGraphicFramePr>
                <a:graphicFrameLocks noChangeAspect="1"/>
              </p:cNvGraphicFramePr>
              <p:nvPr>
                <p:extLst>
                  <p:ext uri="{D42A27DB-BD31-4B8C-83A1-F6EECF244321}">
                    <p14:modId xmlns:p14="http://schemas.microsoft.com/office/powerpoint/2010/main" val="3734231660"/>
                  </p:ext>
                </p:extLst>
              </p:nvPr>
            </p:nvGraphicFramePr>
            <p:xfrm>
              <a:off x="651200" y="-231155"/>
              <a:ext cx="4648028" cy="2614516"/>
            </p:xfrm>
            <a:graphic>
              <a:graphicData uri="http://schemas.microsoft.com/office/powerpoint/2016/sectionzoom">
                <psez:sectionZm>
                  <psez:sectionZmObj sectionId="{D734893B-FFAB-4DC0-9639-D964FEE496DE}">
                    <psez:zmPr id="{C652A4E9-D828-4E52-A7FB-73A63526D3B7}" transitionDur="1000" showBg="0">
                      <p166:blipFill xmlns:p166="http://schemas.microsoft.com/office/powerpoint/2016/6/main">
                        <a:blip r:embed="rId3"/>
                        <a:stretch>
                          <a:fillRect/>
                        </a:stretch>
                      </p166:blipFill>
                      <p166:spPr xmlns:p166="http://schemas.microsoft.com/office/powerpoint/2016/6/main">
                        <a:xfrm>
                          <a:off x="0" y="0"/>
                          <a:ext cx="4648028" cy="2614516"/>
                        </a:xfrm>
                        <a:prstGeom prst="rect">
                          <a:avLst/>
                        </a:prstGeom>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FFF28A9D-0B72-4A18-8405-056C914503BE}"/>
                  </a:ext>
                </a:extLst>
              </p:cNvPr>
              <p:cNvPicPr>
                <a:picLocks noGrp="1" noRot="1" noChangeAspect="1" noMove="1" noResize="1" noEditPoints="1" noAdjustHandles="1" noChangeArrowheads="1" noChangeShapeType="1"/>
              </p:cNvPicPr>
              <p:nvPr/>
            </p:nvPicPr>
            <p:blipFill>
              <a:blip r:embed="rId3"/>
              <a:stretch>
                <a:fillRect/>
              </a:stretch>
            </p:blipFill>
            <p:spPr>
              <a:xfrm>
                <a:off x="651200" y="-231155"/>
                <a:ext cx="4648028" cy="2614516"/>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848BAAA5-41CA-4A05-BBE1-81DD2F528645}"/>
                  </a:ext>
                </a:extLst>
              </p:cNvPr>
              <p:cNvGraphicFramePr>
                <a:graphicFrameLocks noChangeAspect="1"/>
              </p:cNvGraphicFramePr>
              <p:nvPr>
                <p:extLst>
                  <p:ext uri="{D42A27DB-BD31-4B8C-83A1-F6EECF244321}">
                    <p14:modId xmlns:p14="http://schemas.microsoft.com/office/powerpoint/2010/main" val="2715330986"/>
                  </p:ext>
                </p:extLst>
              </p:nvPr>
            </p:nvGraphicFramePr>
            <p:xfrm>
              <a:off x="7151396" y="-300226"/>
              <a:ext cx="4648028" cy="2614516"/>
            </p:xfrm>
            <a:graphic>
              <a:graphicData uri="http://schemas.microsoft.com/office/powerpoint/2016/sectionzoom">
                <psez:sectionZm>
                  <psez:sectionZmObj sectionId="{E8343E95-B26C-495B-B726-066426C464C0}">
                    <psez:zmPr id="{04EB496E-9FD2-4EBC-B69B-96136EA73FE6}" returnToParent="0" transitionDur="1000" showBg="0">
                      <p166:blipFill xmlns:p166="http://schemas.microsoft.com/office/powerpoint/2016/6/main">
                        <a:blip r:embed="rId5"/>
                        <a:stretch>
                          <a:fillRect/>
                        </a:stretch>
                      </p166:blipFill>
                      <p166:spPr xmlns:p166="http://schemas.microsoft.com/office/powerpoint/2016/6/main">
                        <a:xfrm>
                          <a:off x="0" y="0"/>
                          <a:ext cx="4648028" cy="2614516"/>
                        </a:xfrm>
                        <a:prstGeom prst="rect">
                          <a:avLst/>
                        </a:prstGeom>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848BAAA5-41CA-4A05-BBE1-81DD2F528645}"/>
                  </a:ext>
                </a:extLst>
              </p:cNvPr>
              <p:cNvPicPr>
                <a:picLocks noGrp="1" noRot="1" noChangeAspect="1" noMove="1" noResize="1" noEditPoints="1" noAdjustHandles="1" noChangeArrowheads="1" noChangeShapeType="1"/>
              </p:cNvPicPr>
              <p:nvPr/>
            </p:nvPicPr>
            <p:blipFill>
              <a:blip r:embed="rId5"/>
              <a:stretch>
                <a:fillRect/>
              </a:stretch>
            </p:blipFill>
            <p:spPr>
              <a:xfrm>
                <a:off x="7151396" y="-300226"/>
                <a:ext cx="4648028" cy="2614516"/>
              </a:xfrm>
              <a:prstGeom prst="rect">
                <a:avLst/>
              </a:prstGeom>
            </p:spPr>
          </p:pic>
        </mc:Fallback>
      </mc:AlternateContent>
      <p:sp>
        <p:nvSpPr>
          <p:cNvPr id="14" name="TextBox 13">
            <a:extLst>
              <a:ext uri="{FF2B5EF4-FFF2-40B4-BE49-F238E27FC236}">
                <a16:creationId xmlns:a16="http://schemas.microsoft.com/office/drawing/2014/main" id="{32CBB63E-0578-4E43-AF69-2B98E743260B}"/>
              </a:ext>
            </a:extLst>
          </p:cNvPr>
          <p:cNvSpPr txBox="1"/>
          <p:nvPr/>
        </p:nvSpPr>
        <p:spPr>
          <a:xfrm>
            <a:off x="-69333" y="2213380"/>
            <a:ext cx="6415314" cy="5113900"/>
          </a:xfrm>
          <a:prstGeom prst="rect">
            <a:avLst/>
          </a:prstGeom>
          <a:noFill/>
        </p:spPr>
        <p:txBody>
          <a:bodyPr wrap="square" rtlCol="0">
            <a:spAutoFit/>
          </a:bodyPr>
          <a:lstStyle/>
          <a:p>
            <a:pPr marL="0" marR="0">
              <a:lnSpc>
                <a:spcPct val="107000"/>
              </a:lnSpc>
              <a:spcBef>
                <a:spcPts val="0"/>
              </a:spcBef>
              <a:spcAft>
                <a:spcPts val="800"/>
              </a:spcAf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Tasks: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Jobs Reviewed Over Time:</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Calculate the number of jobs reviewed per hour for each day in November 2020.</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number of jobs reviewed per hour for each day in November 2020.</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Throughput Analysis: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Calculate the 7-day rolling average of throughput (number of events per second).</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7-day rolling average of throughput. Additionally, explain whether you prefer using the daily metric or the 7-day rolling average for throughput, and why.</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Language Share Analysis: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Calculate the percentage share of each language in the last 30 days.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percentage share of each language over the last 30 days.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Duplicate Rows Detection:</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Identify duplicate rows in the data.</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display duplicate rows from the </a:t>
            </a:r>
            <a:r>
              <a:rPr lang="en-US" sz="1050" kern="0" dirty="0" err="1">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job_data</a:t>
            </a: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 table.</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endParaRPr lang="en-US" sz="1400" dirty="0">
              <a:solidFill>
                <a:schemeClr val="bg1"/>
              </a:solidFill>
              <a:highlight>
                <a:srgbClr val="000000"/>
              </a:highlight>
              <a:latin typeface="Arial Rounded MT Bold" panose="020F0704030504030204" pitchFamily="34" charset="0"/>
            </a:endParaRPr>
          </a:p>
        </p:txBody>
      </p:sp>
      <p:sp>
        <p:nvSpPr>
          <p:cNvPr id="15" name="TextBox 14">
            <a:extLst>
              <a:ext uri="{FF2B5EF4-FFF2-40B4-BE49-F238E27FC236}">
                <a16:creationId xmlns:a16="http://schemas.microsoft.com/office/drawing/2014/main" id="{9A0A37F7-3E2F-429A-BF8C-89C514C6E0F3}"/>
              </a:ext>
            </a:extLst>
          </p:cNvPr>
          <p:cNvSpPr txBox="1"/>
          <p:nvPr/>
        </p:nvSpPr>
        <p:spPr>
          <a:xfrm>
            <a:off x="6345981" y="2061895"/>
            <a:ext cx="6096000" cy="5163465"/>
          </a:xfrm>
          <a:prstGeom prst="rect">
            <a:avLst/>
          </a:prstGeom>
          <a:noFill/>
          <a:ln w="25400">
            <a:noFill/>
          </a:ln>
        </p:spPr>
        <p:txBody>
          <a:bodyPr wrap="square" rtlCol="0">
            <a:spAutoFit/>
          </a:bodyPr>
          <a:lstStyle/>
          <a:p>
            <a:pPr marL="0" marR="0">
              <a:lnSpc>
                <a:spcPct val="107000"/>
              </a:lnSpc>
              <a:spcBef>
                <a:spcPts val="0"/>
              </a:spcBef>
              <a:spcAft>
                <a:spcPts val="800"/>
              </a:spcAf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Tasks: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Weekly User Engagement: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Measure the activeness of users on a weekly basis.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weekly user engagement.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User Growth Analysis: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Analyze the growth of users over time for a product.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user growth for the product.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Weekly Retention Analysis: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Analyze the retention of users on a weekly basis after signing up for a product.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weekly retention of users based on </a:t>
            </a: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their sign-up cohort.</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Weekly Engagement Per Device:</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Measure the activeness of users on a weekly basis per device.</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weekly engagement per device.</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UcPeriod"/>
              <a:tabLst>
                <a:tab pos="457200" algn="l"/>
              </a:tabLst>
            </a:pPr>
            <a:r>
              <a:rPr lang="en-US" sz="1050" b="1"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Email Engagement Analysis: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Objective: Analyze how users are engaging with the email service.</a:t>
            </a:r>
            <a:endParaRPr lang="en-US" sz="1000" kern="100" dirty="0">
              <a:solidFill>
                <a:schemeClr val="bg1"/>
              </a:solidFill>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endParaRPr>
          </a:p>
          <a:p>
            <a:pPr marR="0" lvl="1">
              <a:lnSpc>
                <a:spcPct val="107000"/>
              </a:lnSpc>
              <a:spcBef>
                <a:spcPts val="0"/>
              </a:spcBef>
              <a:spcAft>
                <a:spcPts val="800"/>
              </a:spcAft>
              <a:buSzPts val="1000"/>
              <a:tabLst>
                <a:tab pos="914400" algn="l"/>
              </a:tabLst>
            </a:pPr>
            <a:r>
              <a:rPr lang="en-US" sz="1050" kern="0" dirty="0">
                <a:solidFill>
                  <a:schemeClr val="bg1"/>
                </a:solidFill>
                <a:effectLst/>
                <a:highlight>
                  <a:srgbClr val="000000"/>
                </a:highlight>
                <a:latin typeface="Arial Rounded MT Bold" panose="020F0704030504030204" pitchFamily="34" charset="0"/>
                <a:ea typeface="Times New Roman" panose="02020603050405020304" pitchFamily="18" charset="0"/>
                <a:cs typeface="Times New Roman" panose="02020603050405020304" pitchFamily="18" charset="0"/>
              </a:rPr>
              <a:t>Your Task: Write an SQL query to calculate the email engagement metrics.</a:t>
            </a:r>
            <a:endParaRPr lang="en-US" sz="1000" kern="100" dirty="0">
              <a:solidFill>
                <a:schemeClr val="bg1"/>
              </a:solidFill>
              <a:effectLst/>
              <a:highlight>
                <a:srgbClr val="000000"/>
              </a:highlight>
              <a:latin typeface="Arial Rounded MT Bold" panose="020F0704030504030204" pitchFamily="34" charset="0"/>
              <a:ea typeface="Calibri" panose="020F0502020204030204" pitchFamily="34" charset="0"/>
              <a:cs typeface="Times New Roman" panose="02020603050405020304" pitchFamily="18" charset="0"/>
            </a:endParaRPr>
          </a:p>
          <a:p>
            <a:endParaRPr lang="en-US" sz="1400" dirty="0">
              <a:solidFill>
                <a:schemeClr val="bg1"/>
              </a:solidFill>
              <a:highlight>
                <a:srgbClr val="000000"/>
              </a:highlight>
              <a:latin typeface="Arial Rounded MT Bold" panose="020F0704030504030204" pitchFamily="34" charset="0"/>
            </a:endParaRPr>
          </a:p>
        </p:txBody>
      </p:sp>
      <p:cxnSp>
        <p:nvCxnSpPr>
          <p:cNvPr id="17" name="Straight Connector 16">
            <a:extLst>
              <a:ext uri="{FF2B5EF4-FFF2-40B4-BE49-F238E27FC236}">
                <a16:creationId xmlns:a16="http://schemas.microsoft.com/office/drawing/2014/main" id="{F3068918-7A23-425C-8EB5-23D2EF4306C0}"/>
              </a:ext>
            </a:extLst>
          </p:cNvPr>
          <p:cNvCxnSpPr>
            <a:cxnSpLocks/>
          </p:cNvCxnSpPr>
          <p:nvPr/>
        </p:nvCxnSpPr>
        <p:spPr>
          <a:xfrm>
            <a:off x="6221646" y="0"/>
            <a:ext cx="7332" cy="6858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047005"/>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croll: Horizontal 4">
            <a:extLst>
              <a:ext uri="{FF2B5EF4-FFF2-40B4-BE49-F238E27FC236}">
                <a16:creationId xmlns:a16="http://schemas.microsoft.com/office/drawing/2014/main" id="{3AC1D7D7-559F-4DFF-94B9-86332BFB3866}"/>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473E88-CE0E-46E9-B7CE-D817925014DD}"/>
              </a:ext>
            </a:extLst>
          </p:cNvPr>
          <p:cNvSpPr txBox="1"/>
          <p:nvPr/>
        </p:nvSpPr>
        <p:spPr>
          <a:xfrm>
            <a:off x="2848947" y="3164633"/>
            <a:ext cx="6494106" cy="923330"/>
          </a:xfrm>
          <a:prstGeom prst="rect">
            <a:avLst/>
          </a:prstGeom>
          <a:noFill/>
        </p:spPr>
        <p:txBody>
          <a:bodyPr wrap="square" rtlCol="0" anchor="ctr">
            <a:spAutoFit/>
          </a:bodyPr>
          <a:lstStyle/>
          <a:p>
            <a:pPr algn="ctr"/>
            <a:r>
              <a:rPr lang="en-US" sz="5400" b="1" kern="0" dirty="0">
                <a:solidFill>
                  <a:schemeClr val="bg1"/>
                </a:solidFill>
                <a:effectLst/>
                <a:latin typeface="inherit"/>
                <a:ea typeface="Times New Roman" panose="02020603050405020304" pitchFamily="18" charset="0"/>
                <a:cs typeface="Arial" panose="020B0604020202020204" pitchFamily="34" charset="0"/>
              </a:rPr>
              <a:t>Job Data Analysis</a:t>
            </a:r>
            <a:endParaRPr lang="en-US" sz="16600" dirty="0">
              <a:solidFill>
                <a:schemeClr val="bg1"/>
              </a:solidFill>
            </a:endParaRPr>
          </a:p>
        </p:txBody>
      </p:sp>
      <p:pic>
        <p:nvPicPr>
          <p:cNvPr id="7" name="Graphic 6" descr="Briefcase with solid fill">
            <a:extLst>
              <a:ext uri="{FF2B5EF4-FFF2-40B4-BE49-F238E27FC236}">
                <a16:creationId xmlns:a16="http://schemas.microsoft.com/office/drawing/2014/main" id="{8872FEFF-9986-4F8D-AB9B-0E95691187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9057" y="2010747"/>
            <a:ext cx="1153886" cy="1153886"/>
          </a:xfrm>
          <a:prstGeom prst="rect">
            <a:avLst/>
          </a:prstGeom>
        </p:spPr>
      </p:pic>
    </p:spTree>
    <p:extLst>
      <p:ext uri="{BB962C8B-B14F-4D97-AF65-F5344CB8AC3E}">
        <p14:creationId xmlns:p14="http://schemas.microsoft.com/office/powerpoint/2010/main" val="215304125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98C4F3-EDB0-4FD5-B32D-4B20237B8BF8}"/>
              </a:ext>
            </a:extLst>
          </p:cNvPr>
          <p:cNvSpPr txBox="1"/>
          <p:nvPr/>
        </p:nvSpPr>
        <p:spPr>
          <a:xfrm>
            <a:off x="2848947" y="1305343"/>
            <a:ext cx="6494106" cy="4247317"/>
          </a:xfrm>
          <a:prstGeom prst="rect">
            <a:avLst/>
          </a:prstGeom>
          <a:noFill/>
        </p:spPr>
        <p:txBody>
          <a:bodyPr wrap="square" rtlCol="0" anchor="ctr">
            <a:spAutoFit/>
          </a:bodyPr>
          <a:lstStyle/>
          <a:p>
            <a:pPr algn="ctr"/>
            <a:endParaRPr lang="en-US" sz="5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algn="ctr"/>
            <a:endParaRPr lang="en-US" sz="5400" b="1" kern="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lgn="ctr"/>
            <a:r>
              <a:rPr lang="en-US" sz="5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Jobs Reviewed Over Time:</a:t>
            </a:r>
            <a:endParaRPr lang="en-US" sz="5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5400" dirty="0">
              <a:solidFill>
                <a:schemeClr val="bg1"/>
              </a:solidFill>
            </a:endParaRPr>
          </a:p>
        </p:txBody>
      </p:sp>
      <p:pic>
        <p:nvPicPr>
          <p:cNvPr id="5" name="Graphic 4" descr="Briefcase with solid fill">
            <a:extLst>
              <a:ext uri="{FF2B5EF4-FFF2-40B4-BE49-F238E27FC236}">
                <a16:creationId xmlns:a16="http://schemas.microsoft.com/office/drawing/2014/main" id="{56494DC9-F48C-47C5-8658-A54B3859F8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9057" y="2010747"/>
            <a:ext cx="1153886" cy="1153886"/>
          </a:xfrm>
          <a:prstGeom prst="rect">
            <a:avLst/>
          </a:prstGeom>
        </p:spPr>
      </p:pic>
      <p:pic>
        <p:nvPicPr>
          <p:cNvPr id="6" name="Picture 5">
            <a:extLst>
              <a:ext uri="{FF2B5EF4-FFF2-40B4-BE49-F238E27FC236}">
                <a16:creationId xmlns:a16="http://schemas.microsoft.com/office/drawing/2014/main" id="{B3B64137-23B2-4B3B-8FAB-35D0AB7F5DD9}"/>
              </a:ext>
            </a:extLst>
          </p:cNvPr>
          <p:cNvPicPr>
            <a:picLocks noChangeAspect="1"/>
          </p:cNvPicPr>
          <p:nvPr/>
        </p:nvPicPr>
        <p:blipFill>
          <a:blip r:embed="rId4"/>
          <a:stretch>
            <a:fillRect/>
          </a:stretch>
        </p:blipFill>
        <p:spPr>
          <a:xfrm>
            <a:off x="0" y="0"/>
            <a:ext cx="12192000" cy="6858000"/>
          </a:xfrm>
          <a:prstGeom prst="rect">
            <a:avLst/>
          </a:prstGeom>
        </p:spPr>
      </p:pic>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15BD2D36-A23F-4CA9-86C5-E2FBC52F1C29}"/>
                  </a:ext>
                </a:extLst>
              </p:cNvPr>
              <p:cNvGraphicFramePr>
                <a:graphicFrameLocks noChangeAspect="1"/>
              </p:cNvGraphicFramePr>
              <p:nvPr>
                <p:extLst>
                  <p:ext uri="{D42A27DB-BD31-4B8C-83A1-F6EECF244321}">
                    <p14:modId xmlns:p14="http://schemas.microsoft.com/office/powerpoint/2010/main" val="2305967117"/>
                  </p:ext>
                </p:extLst>
              </p:nvPr>
            </p:nvGraphicFramePr>
            <p:xfrm>
              <a:off x="422026" y="1951129"/>
              <a:ext cx="3672558" cy="2065814"/>
            </p:xfrm>
            <a:graphic>
              <a:graphicData uri="http://schemas.microsoft.com/office/powerpoint/2016/sectionzoom">
                <psez:sectionZm>
                  <psez:sectionZmObj sectionId="{9A4F04CD-C5ED-40F8-B9E8-A32B50E09A20}">
                    <psez:zmPr id="{A7C20C5A-C9A2-4266-A849-652DAC323C9D}" transitionDur="1000" showBg="0">
                      <p166:blipFill xmlns:p166="http://schemas.microsoft.com/office/powerpoint/2016/6/main">
                        <a:blip r:embed="rId5"/>
                        <a:stretch>
                          <a:fillRect/>
                        </a:stretch>
                      </p166:blipFill>
                      <p166:spPr xmlns:p166="http://schemas.microsoft.com/office/powerpoint/2016/6/main">
                        <a:xfrm>
                          <a:off x="0" y="0"/>
                          <a:ext cx="3672558" cy="2065814"/>
                        </a:xfrm>
                        <a:prstGeom prst="rect">
                          <a:avLst/>
                        </a:prstGeom>
                      </p166:spPr>
                    </psez:zmPr>
                  </psez:sectionZmObj>
                </psez:sectionZm>
              </a:graphicData>
            </a:graphic>
          </p:graphicFrame>
        </mc:Choice>
        <mc:Fallback>
          <p:pic>
            <p:nvPicPr>
              <p:cNvPr id="8" name="Section Zoom 7">
                <a:hlinkClick r:id="rId6" action="ppaction://hlinksldjump"/>
                <a:extLst>
                  <a:ext uri="{FF2B5EF4-FFF2-40B4-BE49-F238E27FC236}">
                    <a16:creationId xmlns:a16="http://schemas.microsoft.com/office/drawing/2014/main" id="{15BD2D36-A23F-4CA9-86C5-E2FBC52F1C29}"/>
                  </a:ext>
                </a:extLst>
              </p:cNvPr>
              <p:cNvPicPr>
                <a:picLocks noGrp="1" noRot="1" noChangeAspect="1" noMove="1" noResize="1" noEditPoints="1" noAdjustHandles="1" noChangeArrowheads="1" noChangeShapeType="1"/>
              </p:cNvPicPr>
              <p:nvPr/>
            </p:nvPicPr>
            <p:blipFill>
              <a:blip r:embed="rId5"/>
              <a:stretch>
                <a:fillRect/>
              </a:stretch>
            </p:blipFill>
            <p:spPr>
              <a:xfrm>
                <a:off x="422026" y="1951129"/>
                <a:ext cx="3672558" cy="2065814"/>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6745E95-0516-48C1-91D1-3F1A8D25CF26}"/>
                  </a:ext>
                </a:extLst>
              </p:cNvPr>
              <p:cNvGraphicFramePr>
                <a:graphicFrameLocks noChangeAspect="1"/>
              </p:cNvGraphicFramePr>
              <p:nvPr>
                <p:extLst>
                  <p:ext uri="{D42A27DB-BD31-4B8C-83A1-F6EECF244321}">
                    <p14:modId xmlns:p14="http://schemas.microsoft.com/office/powerpoint/2010/main" val="4101122455"/>
                  </p:ext>
                </p:extLst>
              </p:nvPr>
            </p:nvGraphicFramePr>
            <p:xfrm>
              <a:off x="5519057" y="1813385"/>
              <a:ext cx="3672558" cy="2065814"/>
            </p:xfrm>
            <a:graphic>
              <a:graphicData uri="http://schemas.microsoft.com/office/powerpoint/2016/sectionzoom">
                <psez:sectionZm>
                  <psez:sectionZmObj sectionId="{321F1906-F0AF-4814-86E9-F90A92FC0FEC}">
                    <psez:zmPr id="{170D1C97-7357-4AB2-93B7-87F4FD1047A5}" transitionDur="1000" showBg="0">
                      <p166:blipFill xmlns:p166="http://schemas.microsoft.com/office/powerpoint/2016/6/main">
                        <a:blip r:embed="rId7"/>
                        <a:stretch>
                          <a:fillRect/>
                        </a:stretch>
                      </p166:blipFill>
                      <p166:spPr xmlns:p166="http://schemas.microsoft.com/office/powerpoint/2016/6/main">
                        <a:xfrm>
                          <a:off x="0" y="0"/>
                          <a:ext cx="3672558" cy="2065814"/>
                        </a:xfrm>
                        <a:prstGeom prst="rect">
                          <a:avLst/>
                        </a:prstGeom>
                      </p166:spPr>
                    </psez:zmPr>
                  </psez:sectionZmObj>
                </psez:sectionZm>
              </a:graphicData>
            </a:graphic>
          </p:graphicFrame>
        </mc:Choice>
        <mc:Fallback>
          <p:pic>
            <p:nvPicPr>
              <p:cNvPr id="10" name="Section Zoom 9">
                <a:hlinkClick r:id="rId8" action="ppaction://hlinksldjump"/>
                <a:extLst>
                  <a:ext uri="{FF2B5EF4-FFF2-40B4-BE49-F238E27FC236}">
                    <a16:creationId xmlns:a16="http://schemas.microsoft.com/office/drawing/2014/main" id="{A6745E95-0516-48C1-91D1-3F1A8D25CF26}"/>
                  </a:ext>
                </a:extLst>
              </p:cNvPr>
              <p:cNvPicPr>
                <a:picLocks noGrp="1" noRot="1" noChangeAspect="1" noMove="1" noResize="1" noEditPoints="1" noAdjustHandles="1" noChangeArrowheads="1" noChangeShapeType="1"/>
              </p:cNvPicPr>
              <p:nvPr/>
            </p:nvPicPr>
            <p:blipFill>
              <a:blip r:embed="rId7"/>
              <a:stretch>
                <a:fillRect/>
              </a:stretch>
            </p:blipFill>
            <p:spPr>
              <a:xfrm>
                <a:off x="5519057" y="1813385"/>
                <a:ext cx="3672558" cy="2065814"/>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82DAF696-03AC-42B4-A6C6-64DC3868CFF4}"/>
                  </a:ext>
                </a:extLst>
              </p:cNvPr>
              <p:cNvGraphicFramePr>
                <a:graphicFrameLocks noChangeAspect="1"/>
              </p:cNvGraphicFramePr>
              <p:nvPr>
                <p:extLst>
                  <p:ext uri="{D42A27DB-BD31-4B8C-83A1-F6EECF244321}">
                    <p14:modId xmlns:p14="http://schemas.microsoft.com/office/powerpoint/2010/main" val="1918230617"/>
                  </p:ext>
                </p:extLst>
              </p:nvPr>
            </p:nvGraphicFramePr>
            <p:xfrm>
              <a:off x="3000385" y="4139516"/>
              <a:ext cx="3672558" cy="2065814"/>
            </p:xfrm>
            <a:graphic>
              <a:graphicData uri="http://schemas.microsoft.com/office/powerpoint/2016/sectionzoom">
                <psez:sectionZm>
                  <psez:sectionZmObj sectionId="{C64CCED8-7B01-4E09-B898-17F26938001C}">
                    <psez:zmPr id="{28B73D85-4B94-4CB2-8650-DC7EA5E93788}" transitionDur="1000" showBg="0">
                      <p166:blipFill xmlns:p166="http://schemas.microsoft.com/office/powerpoint/2016/6/main">
                        <a:blip r:embed="rId9"/>
                        <a:stretch>
                          <a:fillRect/>
                        </a:stretch>
                      </p166:blipFill>
                      <p166:spPr xmlns:p166="http://schemas.microsoft.com/office/powerpoint/2016/6/main">
                        <a:xfrm>
                          <a:off x="0" y="0"/>
                          <a:ext cx="3672558" cy="2065814"/>
                        </a:xfrm>
                        <a:prstGeom prst="rect">
                          <a:avLst/>
                        </a:prstGeom>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82DAF696-03AC-42B4-A6C6-64DC3868CFF4}"/>
                  </a:ext>
                </a:extLst>
              </p:cNvPr>
              <p:cNvPicPr>
                <a:picLocks noGrp="1" noRot="1" noChangeAspect="1" noMove="1" noResize="1" noEditPoints="1" noAdjustHandles="1" noChangeArrowheads="1" noChangeShapeType="1"/>
              </p:cNvPicPr>
              <p:nvPr/>
            </p:nvPicPr>
            <p:blipFill>
              <a:blip r:embed="rId9"/>
              <a:stretch>
                <a:fillRect/>
              </a:stretch>
            </p:blipFill>
            <p:spPr>
              <a:xfrm>
                <a:off x="3000385" y="4139516"/>
                <a:ext cx="3672558" cy="2065814"/>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77A31D3A-60E2-4A4A-849B-B3739C57404A}"/>
                  </a:ext>
                </a:extLst>
              </p:cNvPr>
              <p:cNvGraphicFramePr>
                <a:graphicFrameLocks noChangeAspect="1"/>
              </p:cNvGraphicFramePr>
              <p:nvPr>
                <p:extLst>
                  <p:ext uri="{D42A27DB-BD31-4B8C-83A1-F6EECF244321}">
                    <p14:modId xmlns:p14="http://schemas.microsoft.com/office/powerpoint/2010/main" val="443221591"/>
                  </p:ext>
                </p:extLst>
              </p:nvPr>
            </p:nvGraphicFramePr>
            <p:xfrm>
              <a:off x="8451979" y="4019273"/>
              <a:ext cx="4100089" cy="2306300"/>
            </p:xfrm>
            <a:graphic>
              <a:graphicData uri="http://schemas.microsoft.com/office/powerpoint/2016/sectionzoom">
                <psez:sectionZm>
                  <psez:sectionZmObj sectionId="{F0CE57CD-78F3-467B-9140-5FF2C2A1A374}">
                    <psez:zmPr id="{E93D1B78-21F1-45BB-9675-55A86B7D22B2}" transitionDur="1000" showBg="0">
                      <p166:blipFill xmlns:p166="http://schemas.microsoft.com/office/powerpoint/2016/6/main">
                        <a:blip r:embed="rId11"/>
                        <a:stretch>
                          <a:fillRect/>
                        </a:stretch>
                      </p166:blipFill>
                      <p166:spPr xmlns:p166="http://schemas.microsoft.com/office/powerpoint/2016/6/main">
                        <a:xfrm>
                          <a:off x="0" y="0"/>
                          <a:ext cx="4100089" cy="2306300"/>
                        </a:xfrm>
                        <a:prstGeom prst="rect">
                          <a:avLst/>
                        </a:prstGeom>
                      </p166:spPr>
                    </psez:zmPr>
                  </psez:sectionZmObj>
                </psez:sectionZm>
              </a:graphicData>
            </a:graphic>
          </p:graphicFrame>
        </mc:Choice>
        <mc:Fallback>
          <p:pic>
            <p:nvPicPr>
              <p:cNvPr id="14" name="Section Zoom 13">
                <a:hlinkClick r:id="rId12" action="ppaction://hlinksldjump"/>
                <a:extLst>
                  <a:ext uri="{FF2B5EF4-FFF2-40B4-BE49-F238E27FC236}">
                    <a16:creationId xmlns:a16="http://schemas.microsoft.com/office/drawing/2014/main" id="{77A31D3A-60E2-4A4A-849B-B3739C57404A}"/>
                  </a:ext>
                </a:extLst>
              </p:cNvPr>
              <p:cNvPicPr>
                <a:picLocks noGrp="1" noRot="1" noChangeAspect="1" noMove="1" noResize="1" noEditPoints="1" noAdjustHandles="1" noChangeArrowheads="1" noChangeShapeType="1"/>
              </p:cNvPicPr>
              <p:nvPr/>
            </p:nvPicPr>
            <p:blipFill>
              <a:blip r:embed="rId11"/>
              <a:stretch>
                <a:fillRect/>
              </a:stretch>
            </p:blipFill>
            <p:spPr>
              <a:xfrm>
                <a:off x="8451979" y="4019273"/>
                <a:ext cx="4100089" cy="2306300"/>
              </a:xfrm>
              <a:prstGeom prst="rect">
                <a:avLst/>
              </a:prstGeom>
            </p:spPr>
          </p:pic>
        </mc:Fallback>
      </mc:AlternateContent>
      <p:sp>
        <p:nvSpPr>
          <p:cNvPr id="15" name="Scroll: Horizontal 14">
            <a:extLst>
              <a:ext uri="{FF2B5EF4-FFF2-40B4-BE49-F238E27FC236}">
                <a16:creationId xmlns:a16="http://schemas.microsoft.com/office/drawing/2014/main" id="{3534E9F1-28B6-43E2-B672-9E8F30547459}"/>
              </a:ext>
            </a:extLst>
          </p:cNvPr>
          <p:cNvSpPr/>
          <p:nvPr/>
        </p:nvSpPr>
        <p:spPr>
          <a:xfrm>
            <a:off x="-1987421" y="-1415845"/>
            <a:ext cx="16499833" cy="1082531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E731CAE-03A8-4B07-95B3-DF014363D476}"/>
              </a:ext>
            </a:extLst>
          </p:cNvPr>
          <p:cNvSpPr txBox="1"/>
          <p:nvPr/>
        </p:nvSpPr>
        <p:spPr>
          <a:xfrm>
            <a:off x="2848947" y="1033520"/>
            <a:ext cx="6494106" cy="707886"/>
          </a:xfrm>
          <a:prstGeom prst="rect">
            <a:avLst/>
          </a:prstGeom>
          <a:noFill/>
        </p:spPr>
        <p:txBody>
          <a:bodyPr wrap="square" rtlCol="0" anchor="ctr">
            <a:spAutoFit/>
          </a:bodyPr>
          <a:lstStyle/>
          <a:p>
            <a:pPr algn="ctr"/>
            <a:r>
              <a:rPr lang="en-US" sz="4000" b="1" kern="0" dirty="0">
                <a:solidFill>
                  <a:schemeClr val="bg1"/>
                </a:solidFill>
                <a:effectLst/>
                <a:latin typeface="inherit"/>
                <a:ea typeface="Times New Roman" panose="02020603050405020304" pitchFamily="18" charset="0"/>
                <a:cs typeface="Arial" panose="020B0604020202020204" pitchFamily="34" charset="0"/>
              </a:rPr>
              <a:t>Job Data Analysis</a:t>
            </a:r>
            <a:endParaRPr lang="en-US" sz="9600" dirty="0">
              <a:solidFill>
                <a:schemeClr val="bg1"/>
              </a:solidFill>
            </a:endParaRPr>
          </a:p>
        </p:txBody>
      </p:sp>
      <p:pic>
        <p:nvPicPr>
          <p:cNvPr id="17" name="Graphic 16" descr="Briefcase with solid fill">
            <a:extLst>
              <a:ext uri="{FF2B5EF4-FFF2-40B4-BE49-F238E27FC236}">
                <a16:creationId xmlns:a16="http://schemas.microsoft.com/office/drawing/2014/main" id="{FBE1147E-4ACE-4AD3-872C-398E8C359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9057" y="-81052"/>
            <a:ext cx="1153886" cy="1153886"/>
          </a:xfrm>
          <a:prstGeom prst="rect">
            <a:avLst/>
          </a:prstGeom>
        </p:spPr>
      </p:pic>
    </p:spTree>
    <p:extLst>
      <p:ext uri="{BB962C8B-B14F-4D97-AF65-F5344CB8AC3E}">
        <p14:creationId xmlns:p14="http://schemas.microsoft.com/office/powerpoint/2010/main" val="3493251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EADFD86F-B1D5-4ACB-8A00-27E77D37BD44}"/>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98C4F3-EDB0-4FD5-B32D-4B20237B8BF8}"/>
              </a:ext>
            </a:extLst>
          </p:cNvPr>
          <p:cNvSpPr txBox="1"/>
          <p:nvPr/>
        </p:nvSpPr>
        <p:spPr>
          <a:xfrm>
            <a:off x="2848947" y="1305343"/>
            <a:ext cx="6494106" cy="4247317"/>
          </a:xfrm>
          <a:prstGeom prst="rect">
            <a:avLst/>
          </a:prstGeom>
          <a:noFill/>
        </p:spPr>
        <p:txBody>
          <a:bodyPr wrap="square" rtlCol="0" anchor="ctr">
            <a:spAutoFit/>
          </a:bodyPr>
          <a:lstStyle/>
          <a:p>
            <a:pPr algn="ctr"/>
            <a:endParaRPr lang="en-US" sz="5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algn="ctr"/>
            <a:endParaRPr lang="en-US" sz="5400" b="1" kern="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lgn="ctr"/>
            <a:r>
              <a:rPr lang="en-US" sz="5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Jobs Reviewed Over Time:</a:t>
            </a:r>
            <a:endParaRPr lang="en-US" sz="5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5400" dirty="0">
              <a:solidFill>
                <a:schemeClr val="bg1"/>
              </a:solidFill>
            </a:endParaRPr>
          </a:p>
        </p:txBody>
      </p:sp>
      <p:pic>
        <p:nvPicPr>
          <p:cNvPr id="7" name="Graphic 6" descr="Pie chart with solid fill">
            <a:extLst>
              <a:ext uri="{FF2B5EF4-FFF2-40B4-BE49-F238E27FC236}">
                <a16:creationId xmlns:a16="http://schemas.microsoft.com/office/drawing/2014/main" id="{46E1A3EF-8335-4BD2-9922-08F82D9DBB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4012" y="1771649"/>
            <a:ext cx="1323975" cy="1323975"/>
          </a:xfrm>
          <a:prstGeom prst="rect">
            <a:avLst/>
          </a:prstGeom>
        </p:spPr>
      </p:pic>
    </p:spTree>
    <p:extLst>
      <p:ext uri="{BB962C8B-B14F-4D97-AF65-F5344CB8AC3E}">
        <p14:creationId xmlns:p14="http://schemas.microsoft.com/office/powerpoint/2010/main" val="16747759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7D8E3-BA6E-4F96-B8B8-4987D136F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croll: Horizontal 1">
            <a:extLst>
              <a:ext uri="{FF2B5EF4-FFF2-40B4-BE49-F238E27FC236}">
                <a16:creationId xmlns:a16="http://schemas.microsoft.com/office/drawing/2014/main" id="{AF60E8BC-5741-48E4-B8AB-1E8A9BD91643}"/>
              </a:ext>
            </a:extLst>
          </p:cNvPr>
          <p:cNvSpPr/>
          <p:nvPr/>
        </p:nvSpPr>
        <p:spPr>
          <a:xfrm>
            <a:off x="-1895475" y="-1990725"/>
            <a:ext cx="15982950" cy="10839450"/>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0D27E1-F806-462F-891B-982D8D76F050}"/>
              </a:ext>
            </a:extLst>
          </p:cNvPr>
          <p:cNvSpPr txBox="1"/>
          <p:nvPr/>
        </p:nvSpPr>
        <p:spPr>
          <a:xfrm>
            <a:off x="2081698" y="170504"/>
            <a:ext cx="7895253" cy="2369880"/>
          </a:xfrm>
          <a:prstGeom prst="rect">
            <a:avLst/>
          </a:prstGeom>
          <a:noFill/>
        </p:spPr>
        <p:txBody>
          <a:bodyPr wrap="square" rtlCol="0" anchor="ctr">
            <a:spAutoFit/>
          </a:bodyPr>
          <a:lstStyle/>
          <a:p>
            <a:pPr algn="ctr"/>
            <a:endParaRPr lang="en-US" sz="5400" b="1" kern="0" dirty="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a:p>
            <a:pPr algn="ctr"/>
            <a:r>
              <a:rPr lang="en-US" sz="40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Jobs Reviewed Over Time:</a:t>
            </a:r>
            <a:endParaRPr lang="en-US"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5400" dirty="0">
              <a:solidFill>
                <a:schemeClr val="bg1"/>
              </a:solidFill>
            </a:endParaRPr>
          </a:p>
        </p:txBody>
      </p:sp>
      <p:pic>
        <p:nvPicPr>
          <p:cNvPr id="7" name="Picture 6">
            <a:extLst>
              <a:ext uri="{FF2B5EF4-FFF2-40B4-BE49-F238E27FC236}">
                <a16:creationId xmlns:a16="http://schemas.microsoft.com/office/drawing/2014/main" id="{C4B4D5C5-0D8E-4D43-829F-648FD7112FA1}"/>
              </a:ext>
            </a:extLst>
          </p:cNvPr>
          <p:cNvPicPr>
            <a:picLocks noChangeAspect="1"/>
          </p:cNvPicPr>
          <p:nvPr/>
        </p:nvPicPr>
        <p:blipFill>
          <a:blip r:embed="rId3"/>
          <a:stretch>
            <a:fillRect/>
          </a:stretch>
        </p:blipFill>
        <p:spPr>
          <a:xfrm>
            <a:off x="7324414" y="2039282"/>
            <a:ext cx="4458322" cy="1343212"/>
          </a:xfrm>
          <a:prstGeom prst="rect">
            <a:avLst/>
          </a:prstGeom>
        </p:spPr>
      </p:pic>
      <p:sp>
        <p:nvSpPr>
          <p:cNvPr id="8" name="TextBox 7">
            <a:extLst>
              <a:ext uri="{FF2B5EF4-FFF2-40B4-BE49-F238E27FC236}">
                <a16:creationId xmlns:a16="http://schemas.microsoft.com/office/drawing/2014/main" id="{488DFF07-33AD-4A76-B33C-9306A5FFECB5}"/>
              </a:ext>
            </a:extLst>
          </p:cNvPr>
          <p:cNvSpPr txBox="1"/>
          <p:nvPr/>
        </p:nvSpPr>
        <p:spPr>
          <a:xfrm>
            <a:off x="409264" y="1793815"/>
            <a:ext cx="6620185" cy="2031325"/>
          </a:xfrm>
          <a:prstGeom prst="rect">
            <a:avLst/>
          </a:prstGeom>
          <a:noFill/>
        </p:spPr>
        <p:txBody>
          <a:bodyPr wrap="square" rtlCol="0">
            <a:spAutoFit/>
          </a:bodyPr>
          <a:lstStyle/>
          <a:p>
            <a:r>
              <a:rPr lang="en-US" dirty="0">
                <a:solidFill>
                  <a:schemeClr val="bg1"/>
                </a:solidFill>
              </a:rPr>
              <a:t>select avg(t) as 'Average jobs examined in an hour, each day’,</a:t>
            </a:r>
          </a:p>
          <a:p>
            <a:r>
              <a:rPr lang="en-US" dirty="0">
                <a:solidFill>
                  <a:schemeClr val="bg1"/>
                </a:solidFill>
              </a:rPr>
              <a:t>avg(p) as 'Average jobs reviewed in one second, each day’</a:t>
            </a:r>
          </a:p>
          <a:p>
            <a:r>
              <a:rPr lang="en-US" dirty="0">
                <a:solidFill>
                  <a:schemeClr val="bg1"/>
                </a:solidFill>
              </a:rPr>
              <a:t>from ( select </a:t>
            </a:r>
          </a:p>
          <a:p>
            <a:r>
              <a:rPr lang="en-US" dirty="0">
                <a:solidFill>
                  <a:schemeClr val="bg1"/>
                </a:solidFill>
              </a:rPr>
              <a:t>ds,</a:t>
            </a:r>
          </a:p>
          <a:p>
            <a:r>
              <a:rPr lang="en-US" dirty="0">
                <a:solidFill>
                  <a:schemeClr val="bg1"/>
                </a:solidFill>
              </a:rPr>
              <a:t>((count(</a:t>
            </a:r>
            <a:r>
              <a:rPr lang="en-US" dirty="0" err="1">
                <a:solidFill>
                  <a:schemeClr val="bg1"/>
                </a:solidFill>
              </a:rPr>
              <a:t>job_id</a:t>
            </a:r>
            <a:r>
              <a:rPr lang="en-US" dirty="0">
                <a:solidFill>
                  <a:schemeClr val="bg1"/>
                </a:solidFill>
              </a:rPr>
              <a:t>)*3600)/sum(</a:t>
            </a:r>
            <a:r>
              <a:rPr lang="en-US" dirty="0" err="1">
                <a:solidFill>
                  <a:schemeClr val="bg1"/>
                </a:solidFill>
              </a:rPr>
              <a:t>time_spent</a:t>
            </a:r>
            <a:r>
              <a:rPr lang="en-US" dirty="0">
                <a:solidFill>
                  <a:schemeClr val="bg1"/>
                </a:solidFill>
              </a:rPr>
              <a:t>)) as t,</a:t>
            </a:r>
          </a:p>
          <a:p>
            <a:r>
              <a:rPr lang="en-US" dirty="0">
                <a:solidFill>
                  <a:schemeClr val="bg1"/>
                </a:solidFill>
              </a:rPr>
              <a:t>((count(</a:t>
            </a:r>
            <a:r>
              <a:rPr lang="en-US" dirty="0" err="1">
                <a:solidFill>
                  <a:schemeClr val="bg1"/>
                </a:solidFill>
              </a:rPr>
              <a:t>job_id</a:t>
            </a:r>
            <a:r>
              <a:rPr lang="en-US" dirty="0">
                <a:solidFill>
                  <a:schemeClr val="bg1"/>
                </a:solidFill>
              </a:rPr>
              <a:t>))/sum(</a:t>
            </a:r>
            <a:r>
              <a:rPr lang="en-US" dirty="0" err="1">
                <a:solidFill>
                  <a:schemeClr val="bg1"/>
                </a:solidFill>
              </a:rPr>
              <a:t>time_spent</a:t>
            </a:r>
            <a:r>
              <a:rPr lang="en-US" dirty="0">
                <a:solidFill>
                  <a:schemeClr val="bg1"/>
                </a:solidFill>
              </a:rPr>
              <a:t>))  as p</a:t>
            </a:r>
          </a:p>
          <a:p>
            <a:r>
              <a:rPr lang="en-US" dirty="0">
                <a:solidFill>
                  <a:schemeClr val="bg1"/>
                </a:solidFill>
              </a:rPr>
              <a:t> from </a:t>
            </a:r>
            <a:r>
              <a:rPr lang="en-US" dirty="0" err="1">
                <a:solidFill>
                  <a:schemeClr val="bg1"/>
                </a:solidFill>
              </a:rPr>
              <a:t>job_data</a:t>
            </a:r>
            <a:r>
              <a:rPr lang="en-US" dirty="0">
                <a:solidFill>
                  <a:schemeClr val="bg1"/>
                </a:solidFill>
              </a:rPr>
              <a:t> where month(ds)=11 group by ds) a;</a:t>
            </a:r>
          </a:p>
        </p:txBody>
      </p:sp>
      <p:pic>
        <p:nvPicPr>
          <p:cNvPr id="13" name="Picture 12">
            <a:extLst>
              <a:ext uri="{FF2B5EF4-FFF2-40B4-BE49-F238E27FC236}">
                <a16:creationId xmlns:a16="http://schemas.microsoft.com/office/drawing/2014/main" id="{F6E2D42A-9CE7-43C0-BDDD-53E181E0B4B6}"/>
              </a:ext>
            </a:extLst>
          </p:cNvPr>
          <p:cNvPicPr>
            <a:picLocks noChangeAspect="1"/>
          </p:cNvPicPr>
          <p:nvPr/>
        </p:nvPicPr>
        <p:blipFill>
          <a:blip r:embed="rId4"/>
          <a:stretch>
            <a:fillRect/>
          </a:stretch>
        </p:blipFill>
        <p:spPr>
          <a:xfrm>
            <a:off x="3419475" y="4603572"/>
            <a:ext cx="4838700" cy="647700"/>
          </a:xfrm>
          <a:prstGeom prst="rect">
            <a:avLst/>
          </a:prstGeom>
        </p:spPr>
      </p:pic>
      <p:pic>
        <p:nvPicPr>
          <p:cNvPr id="14" name="Graphic 13" descr="Pie chart with solid fill">
            <a:extLst>
              <a:ext uri="{FF2B5EF4-FFF2-40B4-BE49-F238E27FC236}">
                <a16:creationId xmlns:a16="http://schemas.microsoft.com/office/drawing/2014/main" id="{817479D9-3F3E-4389-B08A-16DD3D93B8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1631" y="101865"/>
            <a:ext cx="814388" cy="814388"/>
          </a:xfrm>
          <a:prstGeom prst="rect">
            <a:avLst/>
          </a:prstGeom>
        </p:spPr>
      </p:pic>
    </p:spTree>
    <p:extLst>
      <p:ext uri="{BB962C8B-B14F-4D97-AF65-F5344CB8AC3E}">
        <p14:creationId xmlns:p14="http://schemas.microsoft.com/office/powerpoint/2010/main" val="4200981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377265D4-6C7D-4188-898B-89DDF02D8487}"/>
              </a:ext>
            </a:extLst>
          </p:cNvPr>
          <p:cNvSpPr/>
          <p:nvPr/>
        </p:nvSpPr>
        <p:spPr>
          <a:xfrm>
            <a:off x="2139820" y="1184988"/>
            <a:ext cx="7912360" cy="4488025"/>
          </a:xfrm>
          <a:prstGeom prst="horizontalScroll">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41F607-33EA-42CC-8C38-527C38A4CB4A}"/>
              </a:ext>
            </a:extLst>
          </p:cNvPr>
          <p:cNvSpPr txBox="1"/>
          <p:nvPr/>
        </p:nvSpPr>
        <p:spPr>
          <a:xfrm>
            <a:off x="2848947" y="3429000"/>
            <a:ext cx="6494106" cy="769441"/>
          </a:xfrm>
          <a:prstGeom prst="rect">
            <a:avLst/>
          </a:prstGeom>
          <a:noFill/>
        </p:spPr>
        <p:txBody>
          <a:bodyPr wrap="square" rtlCol="0" anchor="ctr">
            <a:spAutoFit/>
          </a:bodyPr>
          <a:lstStyle/>
          <a:p>
            <a:pPr algn="ctr"/>
            <a:r>
              <a:rPr lang="en-US" sz="4400" b="1" kern="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Throughput Analysis:</a:t>
            </a:r>
            <a:endParaRPr lang="en-US" sz="4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phic 7" descr="Venn diagram with solid fill">
            <a:extLst>
              <a:ext uri="{FF2B5EF4-FFF2-40B4-BE49-F238E27FC236}">
                <a16:creationId xmlns:a16="http://schemas.microsoft.com/office/drawing/2014/main" id="{FB49442E-878B-455F-B71C-9E9A303A4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1137" y="1819275"/>
            <a:ext cx="1609725" cy="1609725"/>
          </a:xfrm>
          <a:prstGeom prst="rect">
            <a:avLst/>
          </a:prstGeom>
        </p:spPr>
      </p:pic>
    </p:spTree>
    <p:extLst>
      <p:ext uri="{BB962C8B-B14F-4D97-AF65-F5344CB8AC3E}">
        <p14:creationId xmlns:p14="http://schemas.microsoft.com/office/powerpoint/2010/main" val="39282465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1390</Words>
  <Application>Microsoft Office PowerPoint</Application>
  <PresentationFormat>Widescreen</PresentationFormat>
  <Paragraphs>291</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Arial Rounded MT Bold</vt:lpstr>
      <vt:lpstr>Calibri</vt:lpstr>
      <vt:lpstr>Calibri Light</vt:lpstr>
      <vt:lpstr>inherit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dc:creator>
  <cp:lastModifiedBy>Sam .</cp:lastModifiedBy>
  <cp:revision>23</cp:revision>
  <dcterms:created xsi:type="dcterms:W3CDTF">2024-03-02T12:54:30Z</dcterms:created>
  <dcterms:modified xsi:type="dcterms:W3CDTF">2024-03-02T16:46:00Z</dcterms:modified>
</cp:coreProperties>
</file>